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40" r:id="rId3"/>
    <p:sldId id="385" r:id="rId4"/>
    <p:sldId id="386" r:id="rId5"/>
    <p:sldId id="390" r:id="rId6"/>
    <p:sldId id="389" r:id="rId7"/>
    <p:sldId id="391" r:id="rId8"/>
    <p:sldId id="392" r:id="rId9"/>
    <p:sldId id="393" r:id="rId10"/>
    <p:sldId id="394" r:id="rId11"/>
    <p:sldId id="395" r:id="rId12"/>
    <p:sldId id="387" r:id="rId13"/>
    <p:sldId id="396" r:id="rId14"/>
    <p:sldId id="397" r:id="rId15"/>
    <p:sldId id="398" r:id="rId16"/>
    <p:sldId id="399" r:id="rId17"/>
    <p:sldId id="405" r:id="rId18"/>
    <p:sldId id="406" r:id="rId19"/>
    <p:sldId id="401" r:id="rId20"/>
    <p:sldId id="403" r:id="rId21"/>
    <p:sldId id="411" r:id="rId22"/>
    <p:sldId id="412" r:id="rId23"/>
    <p:sldId id="413" r:id="rId24"/>
    <p:sldId id="410" r:id="rId25"/>
    <p:sldId id="402" r:id="rId26"/>
    <p:sldId id="407" r:id="rId27"/>
    <p:sldId id="408" r:id="rId28"/>
    <p:sldId id="409" r:id="rId29"/>
    <p:sldId id="404" r:id="rId30"/>
    <p:sldId id="414" r:id="rId31"/>
    <p:sldId id="415" r:id="rId32"/>
    <p:sldId id="3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090E0-FB0C-49E9-9864-9F53EABEA96F}" type="datetimeFigureOut">
              <a:rPr lang="en-GB" smtClean="0"/>
              <a:t>04/02/2024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9C82F-DE94-4CA4-8B4D-F0EAC95D82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09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1005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2023-2024</a:t>
            </a:r>
          </a:p>
          <a:p>
            <a:pPr>
              <a:spcAft>
                <a:spcPts val="600"/>
              </a:spcAft>
            </a:pPr>
            <a:r>
              <a:rPr lang="it-IT" sz="2800" dirty="0"/>
              <a:t>Giacomo Cappon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679294" cy="1570716"/>
          </a:xfrm>
        </p:spPr>
        <p:txBody>
          <a:bodyPr/>
          <a:lstStyle/>
          <a:p>
            <a:r>
              <a:rPr lang="en-US" dirty="0"/>
              <a:t>Health 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406818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226FC-529B-6988-B810-82366BC26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F5B2E2-4177-86D6-3079-425B8B7A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Social </a:t>
            </a:r>
            <a:r>
              <a:rPr lang="it-IT" dirty="0" err="1"/>
              <a:t>determinants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3E59F7-18EC-16E2-98EE-EF172907C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3" y="1441049"/>
            <a:ext cx="9325429" cy="4915301"/>
          </a:xfrm>
        </p:spPr>
        <p:txBody>
          <a:bodyPr>
            <a:normAutofit lnSpcReduction="10000"/>
          </a:bodyPr>
          <a:lstStyle/>
          <a:p>
            <a:pPr marL="571500" indent="-457200"/>
            <a:r>
              <a:rPr lang="it-IT" sz="2800" dirty="0"/>
              <a:t>Society places a </a:t>
            </a:r>
            <a:r>
              <a:rPr lang="it-IT" sz="2800" dirty="0" err="1"/>
              <a:t>tremendous</a:t>
            </a:r>
            <a:r>
              <a:rPr lang="it-IT" sz="2800" dirty="0"/>
              <a:t> burden on </a:t>
            </a:r>
            <a:r>
              <a:rPr lang="it-IT" sz="2800" dirty="0" err="1"/>
              <a:t>individuals</a:t>
            </a:r>
            <a:r>
              <a:rPr lang="it-IT" sz="2800" dirty="0"/>
              <a:t> to </a:t>
            </a:r>
            <a:r>
              <a:rPr lang="it-IT" sz="2800" dirty="0" err="1"/>
              <a:t>safeguard</a:t>
            </a:r>
            <a:r>
              <a:rPr lang="it-IT" sz="2800" dirty="0"/>
              <a:t> </a:t>
            </a:r>
            <a:r>
              <a:rPr lang="it-IT" sz="2800" dirty="0" err="1"/>
              <a:t>their</a:t>
            </a:r>
            <a:r>
              <a:rPr lang="it-IT" sz="2800" dirty="0"/>
              <a:t> health:</a:t>
            </a:r>
          </a:p>
          <a:p>
            <a:pPr marL="914400" lvl="1" indent="-457200"/>
            <a:r>
              <a:rPr lang="it-IT" sz="2400" dirty="0" err="1"/>
              <a:t>Having</a:t>
            </a:r>
            <a:r>
              <a:rPr lang="it-IT" sz="2400" dirty="0"/>
              <a:t> an </a:t>
            </a:r>
            <a:r>
              <a:rPr lang="it-IT" sz="2400" dirty="0" err="1"/>
              <a:t>healthy</a:t>
            </a:r>
            <a:r>
              <a:rPr lang="it-IT" sz="2400" dirty="0"/>
              <a:t> lifestyle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easy</a:t>
            </a:r>
          </a:p>
          <a:p>
            <a:pPr marL="914400" lvl="1" indent="-457200"/>
            <a:endParaRPr lang="it-IT" sz="2400" dirty="0"/>
          </a:p>
          <a:p>
            <a:pPr marL="571500" indent="-457200"/>
            <a:r>
              <a:rPr lang="it-IT" sz="2800" dirty="0"/>
              <a:t>Health, like </a:t>
            </a:r>
            <a:r>
              <a:rPr lang="it-IT" sz="2800" dirty="0" err="1"/>
              <a:t>wealth</a:t>
            </a:r>
            <a:r>
              <a:rPr lang="it-IT" sz="2800" dirty="0"/>
              <a:t>,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distributed</a:t>
            </a:r>
            <a:r>
              <a:rPr lang="it-IT" sz="2800" dirty="0"/>
              <a:t> </a:t>
            </a:r>
            <a:r>
              <a:rPr lang="it-IT" sz="2800" dirty="0" err="1"/>
              <a:t>unevenly</a:t>
            </a:r>
            <a:r>
              <a:rPr lang="it-IT" sz="2800" dirty="0"/>
              <a:t> and </a:t>
            </a:r>
            <a:r>
              <a:rPr lang="it-IT" sz="2800" dirty="0" err="1"/>
              <a:t>depends</a:t>
            </a:r>
            <a:r>
              <a:rPr lang="it-IT" sz="2800" dirty="0"/>
              <a:t> on social </a:t>
            </a:r>
            <a:r>
              <a:rPr lang="it-IT" sz="2800" dirty="0" err="1"/>
              <a:t>determinants</a:t>
            </a:r>
            <a:r>
              <a:rPr lang="it-IT" sz="2800" dirty="0"/>
              <a:t> like food, housing, </a:t>
            </a:r>
            <a:r>
              <a:rPr lang="it-IT" sz="2800" dirty="0" err="1"/>
              <a:t>education</a:t>
            </a:r>
            <a:r>
              <a:rPr lang="it-IT" sz="2800" dirty="0"/>
              <a:t>…</a:t>
            </a:r>
          </a:p>
          <a:p>
            <a:pPr marL="571500" indent="-457200"/>
            <a:endParaRPr lang="it-IT" sz="2800" dirty="0"/>
          </a:p>
          <a:p>
            <a:pPr marL="571500" indent="-457200"/>
            <a:r>
              <a:rPr lang="it-IT" sz="2800" dirty="0" err="1"/>
              <a:t>Many</a:t>
            </a:r>
            <a:r>
              <a:rPr lang="it-IT" sz="2800" dirty="0"/>
              <a:t> social </a:t>
            </a:r>
            <a:r>
              <a:rPr lang="it-IT" sz="2800" dirty="0" err="1"/>
              <a:t>determinants</a:t>
            </a:r>
            <a:r>
              <a:rPr lang="it-IT" sz="2800" dirty="0"/>
              <a:t> are </a:t>
            </a:r>
            <a:r>
              <a:rPr lang="it-IT" sz="2800" dirty="0" err="1"/>
              <a:t>connected</a:t>
            </a:r>
            <a:r>
              <a:rPr lang="it-IT" sz="2800" dirty="0"/>
              <a:t> to design of </a:t>
            </a:r>
            <a:r>
              <a:rPr lang="it-IT" sz="2800" dirty="0" err="1"/>
              <a:t>our</a:t>
            </a:r>
            <a:r>
              <a:rPr lang="it-IT" sz="2800" dirty="0"/>
              <a:t> </a:t>
            </a:r>
            <a:r>
              <a:rPr lang="it-IT" sz="2800" dirty="0" err="1"/>
              <a:t>environment</a:t>
            </a:r>
            <a:r>
              <a:rPr lang="it-IT" sz="2800" dirty="0"/>
              <a:t>:</a:t>
            </a:r>
          </a:p>
          <a:p>
            <a:pPr marL="914400" lvl="1" indent="-457200"/>
            <a:r>
              <a:rPr lang="it-IT" dirty="0"/>
              <a:t>Cars and </a:t>
            </a:r>
            <a:r>
              <a:rPr lang="it-IT" dirty="0" err="1"/>
              <a:t>elevators</a:t>
            </a:r>
            <a:r>
              <a:rPr lang="it-IT" dirty="0"/>
              <a:t> over </a:t>
            </a:r>
            <a:r>
              <a:rPr lang="it-IT" dirty="0" err="1"/>
              <a:t>sidewalks</a:t>
            </a:r>
            <a:r>
              <a:rPr lang="it-IT" dirty="0"/>
              <a:t> and </a:t>
            </a:r>
            <a:r>
              <a:rPr lang="it-IT" dirty="0" err="1"/>
              <a:t>stairways</a:t>
            </a:r>
            <a:r>
              <a:rPr lang="it-IT" dirty="0"/>
              <a:t> </a:t>
            </a:r>
            <a:r>
              <a:rPr lang="it-IT" dirty="0" err="1"/>
              <a:t>promote</a:t>
            </a:r>
            <a:r>
              <a:rPr lang="it-IT" dirty="0"/>
              <a:t> </a:t>
            </a:r>
            <a:r>
              <a:rPr lang="it-IT" dirty="0" err="1"/>
              <a:t>sedentism</a:t>
            </a:r>
            <a:r>
              <a:rPr lang="it-IT" dirty="0"/>
              <a:t> </a:t>
            </a:r>
          </a:p>
          <a:p>
            <a:pPr marL="914400" lvl="1" indent="-457200"/>
            <a:r>
              <a:rPr lang="it-IT" dirty="0" err="1"/>
              <a:t>Cigarettes</a:t>
            </a:r>
            <a:r>
              <a:rPr lang="it-IT" dirty="0"/>
              <a:t> and </a:t>
            </a:r>
            <a:r>
              <a:rPr lang="it-IT" dirty="0" err="1"/>
              <a:t>processed</a:t>
            </a:r>
            <a:r>
              <a:rPr lang="it-IT" dirty="0"/>
              <a:t> foods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diseases</a:t>
            </a:r>
            <a:endParaRPr lang="it-IT" dirty="0"/>
          </a:p>
          <a:p>
            <a:pPr marL="914400" lvl="1" indent="-457200"/>
            <a:r>
              <a:rPr lang="it-IT" dirty="0"/>
              <a:t>Rural </a:t>
            </a:r>
            <a:r>
              <a:rPr lang="it-IT" dirty="0" err="1"/>
              <a:t>areas</a:t>
            </a:r>
            <a:r>
              <a:rPr lang="it-IT" dirty="0"/>
              <a:t> </a:t>
            </a:r>
            <a:r>
              <a:rPr lang="it-IT" dirty="0" err="1"/>
              <a:t>lack</a:t>
            </a:r>
            <a:r>
              <a:rPr lang="it-IT" dirty="0"/>
              <a:t> clinical facilities</a:t>
            </a:r>
          </a:p>
          <a:p>
            <a:pPr marL="571500" indent="-457200"/>
            <a:endParaRPr lang="it-IT" sz="2800" dirty="0"/>
          </a:p>
          <a:p>
            <a:pPr marL="571500" indent="-457200"/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A76465-9E1C-6E1D-16CB-1A9AD3F3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group of people standing on a planet&#10;&#10;Description automatically generated">
            <a:extLst>
              <a:ext uri="{FF2B5EF4-FFF2-40B4-BE49-F238E27FC236}">
                <a16:creationId xmlns:a16="http://schemas.microsoft.com/office/drawing/2014/main" id="{B02F180C-D1D3-FA72-8D17-DE7101537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42" y="4185063"/>
            <a:ext cx="1919844" cy="191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0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C40DA-9905-338B-6246-B8955C6F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AA13CA-9CCB-EFA5-7B49-0DCCA995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Social </a:t>
            </a:r>
            <a:r>
              <a:rPr lang="it-IT" dirty="0" err="1"/>
              <a:t>determinants</a:t>
            </a:r>
            <a:r>
              <a:rPr lang="it-IT" dirty="0"/>
              <a:t>: Health </a:t>
            </a:r>
            <a:r>
              <a:rPr lang="it-IT" dirty="0" err="1"/>
              <a:t>Factors</a:t>
            </a:r>
            <a:r>
              <a:rPr lang="it-IT" dirty="0"/>
              <a:t> mapping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178F04-64F5-3F4D-55BC-8734842D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11</a:t>
            </a:fld>
            <a:endParaRPr lang="en-GB"/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16FE3886-6A97-FB3D-52F3-A21D3840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6385" y="3447942"/>
            <a:ext cx="914400" cy="914400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8FB4BD2-64A5-73B4-3B4F-CDB183468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033" y="3060038"/>
            <a:ext cx="2054269" cy="860244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it-IT" b="1" dirty="0"/>
              <a:t>Genetics and </a:t>
            </a:r>
            <a:r>
              <a:rPr lang="it-IT" b="1" dirty="0" err="1"/>
              <a:t>biology</a:t>
            </a:r>
            <a:endParaRPr lang="it-IT" b="1" dirty="0"/>
          </a:p>
          <a:p>
            <a:pPr marL="571500" indent="-457200" algn="ctr"/>
            <a:endParaRPr lang="it-IT" sz="2000" b="1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CA85F58-AA5F-2E95-E8E2-5A4365804523}"/>
              </a:ext>
            </a:extLst>
          </p:cNvPr>
          <p:cNvSpPr txBox="1">
            <a:spLocks/>
          </p:cNvSpPr>
          <p:nvPr/>
        </p:nvSpPr>
        <p:spPr>
          <a:xfrm>
            <a:off x="3590863" y="4627879"/>
            <a:ext cx="2505137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Wingdings" panose="05000000000000000000" pitchFamily="2" charset="2"/>
              <a:buNone/>
            </a:pPr>
            <a:r>
              <a:rPr lang="it-IT" b="1" dirty="0"/>
              <a:t>Social </a:t>
            </a:r>
            <a:r>
              <a:rPr lang="it-IT" b="1" dirty="0" err="1"/>
              <a:t>circumstances</a:t>
            </a:r>
            <a:endParaRPr lang="it-IT" b="1" dirty="0"/>
          </a:p>
          <a:p>
            <a:pPr marL="571500" indent="-457200" algn="ctr"/>
            <a:endParaRPr lang="it-IT" sz="2000" b="1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75A1CA2-038C-C5A5-DDE6-14F88323DE87}"/>
              </a:ext>
            </a:extLst>
          </p:cNvPr>
          <p:cNvSpPr txBox="1">
            <a:spLocks/>
          </p:cNvSpPr>
          <p:nvPr/>
        </p:nvSpPr>
        <p:spPr>
          <a:xfrm>
            <a:off x="5079409" y="2097659"/>
            <a:ext cx="2331391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Wingdings" panose="05000000000000000000" pitchFamily="2" charset="2"/>
              <a:buNone/>
            </a:pPr>
            <a:r>
              <a:rPr lang="it-IT" b="1" dirty="0" err="1"/>
              <a:t>Physical</a:t>
            </a:r>
            <a:r>
              <a:rPr lang="it-IT" b="1" dirty="0"/>
              <a:t> </a:t>
            </a:r>
            <a:r>
              <a:rPr lang="it-IT" b="1" dirty="0" err="1"/>
              <a:t>environment</a:t>
            </a:r>
            <a:endParaRPr lang="it-IT" b="1" dirty="0"/>
          </a:p>
          <a:p>
            <a:pPr marL="571500" indent="-457200" algn="ctr"/>
            <a:endParaRPr lang="it-IT" sz="2000" b="1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17269257-800A-4A11-3644-F86885245A40}"/>
              </a:ext>
            </a:extLst>
          </p:cNvPr>
          <p:cNvSpPr txBox="1">
            <a:spLocks/>
          </p:cNvSpPr>
          <p:nvPr/>
        </p:nvSpPr>
        <p:spPr>
          <a:xfrm>
            <a:off x="7467706" y="2970362"/>
            <a:ext cx="1799468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Wingdings" panose="05000000000000000000" pitchFamily="2" charset="2"/>
              <a:buNone/>
            </a:pPr>
            <a:r>
              <a:rPr lang="it-IT" b="1" dirty="0" err="1"/>
              <a:t>Individual</a:t>
            </a:r>
            <a:r>
              <a:rPr lang="it-IT" b="1" dirty="0"/>
              <a:t> </a:t>
            </a:r>
            <a:r>
              <a:rPr lang="it-IT" b="1" dirty="0" err="1"/>
              <a:t>behaviour</a:t>
            </a:r>
            <a:endParaRPr lang="it-IT" b="1" dirty="0"/>
          </a:p>
          <a:p>
            <a:pPr marL="571500" indent="-457200" algn="ctr"/>
            <a:endParaRPr lang="it-IT" sz="2000" b="1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D8D230D-F8F6-DD2A-C83C-399F4323B126}"/>
              </a:ext>
            </a:extLst>
          </p:cNvPr>
          <p:cNvSpPr txBox="1">
            <a:spLocks/>
          </p:cNvSpPr>
          <p:nvPr/>
        </p:nvSpPr>
        <p:spPr>
          <a:xfrm>
            <a:off x="6263570" y="4690850"/>
            <a:ext cx="1898669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Wingdings" panose="05000000000000000000" pitchFamily="2" charset="2"/>
              <a:buNone/>
            </a:pPr>
            <a:r>
              <a:rPr lang="it-IT" b="1" dirty="0" err="1"/>
              <a:t>Medical</a:t>
            </a:r>
            <a:r>
              <a:rPr lang="it-IT" b="1" dirty="0"/>
              <a:t> care</a:t>
            </a:r>
          </a:p>
          <a:p>
            <a:pPr marL="571500" indent="-457200" algn="ctr"/>
            <a:endParaRPr lang="it-IT" sz="2000" b="1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AA9CDF89-213E-A778-C6AE-CC3813100BFC}"/>
              </a:ext>
            </a:extLst>
          </p:cNvPr>
          <p:cNvSpPr txBox="1">
            <a:spLocks/>
          </p:cNvSpPr>
          <p:nvPr/>
        </p:nvSpPr>
        <p:spPr>
          <a:xfrm>
            <a:off x="1044984" y="2636179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Body </a:t>
            </a:r>
            <a:r>
              <a:rPr lang="it-IT" sz="2000" dirty="0" err="1"/>
              <a:t>functions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A08196A7-89F3-8F92-854A-A59AF6BD8033}"/>
              </a:ext>
            </a:extLst>
          </p:cNvPr>
          <p:cNvSpPr txBox="1">
            <a:spLocks/>
          </p:cNvSpPr>
          <p:nvPr/>
        </p:nvSpPr>
        <p:spPr>
          <a:xfrm>
            <a:off x="1118592" y="3462069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Body </a:t>
            </a:r>
            <a:r>
              <a:rPr lang="it-IT" sz="2000" dirty="0" err="1"/>
              <a:t>structure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2AD35B1C-3AAF-28F4-7B75-3563B5B8B4A4}"/>
              </a:ext>
            </a:extLst>
          </p:cNvPr>
          <p:cNvSpPr txBox="1">
            <a:spLocks/>
          </p:cNvSpPr>
          <p:nvPr/>
        </p:nvSpPr>
        <p:spPr>
          <a:xfrm>
            <a:off x="1255629" y="4287959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Genetic</a:t>
            </a:r>
            <a:endParaRPr lang="it-IT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7882D5-4A25-6E58-32DD-0B21A1667C3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329928" y="2971800"/>
            <a:ext cx="814105" cy="518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185C4F-0E5B-6385-4096-22AFEC167962}"/>
              </a:ext>
            </a:extLst>
          </p:cNvPr>
          <p:cNvCxnSpPr>
            <a:cxnSpLocks/>
            <a:stCxn id="10" idx="1"/>
            <a:endCxn id="16" idx="3"/>
          </p:cNvCxnSpPr>
          <p:nvPr/>
        </p:nvCxnSpPr>
        <p:spPr>
          <a:xfrm flipH="1">
            <a:off x="2619558" y="3490160"/>
            <a:ext cx="524475" cy="40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2C7560-39A8-9EC8-2087-CFDB5CE5238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619558" y="3490160"/>
            <a:ext cx="524475" cy="1012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7601D3BC-89C2-8761-C886-997B17151C82}"/>
              </a:ext>
            </a:extLst>
          </p:cNvPr>
          <p:cNvSpPr txBox="1">
            <a:spLocks/>
          </p:cNvSpPr>
          <p:nvPr/>
        </p:nvSpPr>
        <p:spPr>
          <a:xfrm>
            <a:off x="1869075" y="5200401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Gender </a:t>
            </a:r>
            <a:r>
              <a:rPr lang="it-IT" sz="2000" dirty="0" err="1"/>
              <a:t>identity</a:t>
            </a:r>
            <a:endParaRPr lang="it-IT" sz="2000" dirty="0"/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2AB511A4-5D77-491B-4C17-25EC1D2B82AE}"/>
              </a:ext>
            </a:extLst>
          </p:cNvPr>
          <p:cNvSpPr txBox="1">
            <a:spLocks/>
          </p:cNvSpPr>
          <p:nvPr/>
        </p:nvSpPr>
        <p:spPr>
          <a:xfrm>
            <a:off x="2840380" y="5897998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Work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739B1B59-62ED-2784-CD5C-7D6581558B8A}"/>
              </a:ext>
            </a:extLst>
          </p:cNvPr>
          <p:cNvSpPr txBox="1">
            <a:spLocks/>
          </p:cNvSpPr>
          <p:nvPr/>
        </p:nvSpPr>
        <p:spPr>
          <a:xfrm>
            <a:off x="4171167" y="6060645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Education</a:t>
            </a:r>
            <a:endParaRPr lang="it-IT" sz="2000" dirty="0"/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1AE9BA26-21AF-8F37-403F-2EA98C7588C8}"/>
              </a:ext>
            </a:extLst>
          </p:cNvPr>
          <p:cNvSpPr txBox="1">
            <a:spLocks/>
          </p:cNvSpPr>
          <p:nvPr/>
        </p:nvSpPr>
        <p:spPr>
          <a:xfrm>
            <a:off x="5769386" y="5979778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Ethnicity</a:t>
            </a:r>
            <a:endParaRPr lang="it-IT" sz="20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580A70-19E0-BCAC-4109-5A070D0B3BA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5198302" y="3490160"/>
            <a:ext cx="571084" cy="17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36B0A7-CE36-BF76-EA91-25F4A8A9BEE1}"/>
              </a:ext>
            </a:extLst>
          </p:cNvPr>
          <p:cNvCxnSpPr>
            <a:cxnSpLocks/>
          </p:cNvCxnSpPr>
          <p:nvPr/>
        </p:nvCxnSpPr>
        <p:spPr>
          <a:xfrm flipH="1">
            <a:off x="5471230" y="4162421"/>
            <a:ext cx="399492" cy="437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14E816-27CF-2C95-9791-0732BCB8A245}"/>
              </a:ext>
            </a:extLst>
          </p:cNvPr>
          <p:cNvCxnSpPr>
            <a:cxnSpLocks/>
          </p:cNvCxnSpPr>
          <p:nvPr/>
        </p:nvCxnSpPr>
        <p:spPr>
          <a:xfrm flipV="1">
            <a:off x="6257078" y="2859675"/>
            <a:ext cx="0" cy="40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E267A5-0630-D31E-D385-6CCDD34A5FEF}"/>
              </a:ext>
            </a:extLst>
          </p:cNvPr>
          <p:cNvCxnSpPr>
            <a:cxnSpLocks/>
          </p:cNvCxnSpPr>
          <p:nvPr/>
        </p:nvCxnSpPr>
        <p:spPr>
          <a:xfrm flipV="1">
            <a:off x="6720770" y="3367022"/>
            <a:ext cx="549582" cy="24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B22059-680C-B4E8-AFA0-48C52519231D}"/>
              </a:ext>
            </a:extLst>
          </p:cNvPr>
          <p:cNvCxnSpPr>
            <a:cxnSpLocks/>
          </p:cNvCxnSpPr>
          <p:nvPr/>
        </p:nvCxnSpPr>
        <p:spPr>
          <a:xfrm>
            <a:off x="6564846" y="4130650"/>
            <a:ext cx="428852" cy="46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A7B45F0-480A-C417-F815-3C7A2860F90D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>
            <a:off x="4843432" y="5488123"/>
            <a:ext cx="78218" cy="57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05E5765-FC2C-BC17-D7DB-4AC553FB4A81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flipH="1">
            <a:off x="3590863" y="5488123"/>
            <a:ext cx="1252569" cy="4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D2540C-07F7-0060-FC9F-DE9ACC20EE7E}"/>
              </a:ext>
            </a:extLst>
          </p:cNvPr>
          <p:cNvCxnSpPr>
            <a:cxnSpLocks/>
            <a:stCxn id="11" idx="2"/>
            <a:endCxn id="28" idx="3"/>
          </p:cNvCxnSpPr>
          <p:nvPr/>
        </p:nvCxnSpPr>
        <p:spPr>
          <a:xfrm flipH="1">
            <a:off x="3370041" y="5488123"/>
            <a:ext cx="1473391" cy="14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A747C1-EE47-071D-EE4C-72C2954D0E8D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4843432" y="5488123"/>
            <a:ext cx="1676437" cy="49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B4B938-B0E9-48CE-C093-89454701C18E}"/>
              </a:ext>
            </a:extLst>
          </p:cNvPr>
          <p:cNvCxnSpPr>
            <a:cxnSpLocks/>
            <a:stCxn id="14" idx="3"/>
            <a:endCxn id="67" idx="1"/>
          </p:cNvCxnSpPr>
          <p:nvPr/>
        </p:nvCxnSpPr>
        <p:spPr>
          <a:xfrm>
            <a:off x="8162239" y="5120972"/>
            <a:ext cx="659720" cy="33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Segnaposto contenuto 2">
            <a:extLst>
              <a:ext uri="{FF2B5EF4-FFF2-40B4-BE49-F238E27FC236}">
                <a16:creationId xmlns:a16="http://schemas.microsoft.com/office/drawing/2014/main" id="{7C2AEFD1-F065-04FF-AC06-158D82E51EAB}"/>
              </a:ext>
            </a:extLst>
          </p:cNvPr>
          <p:cNvSpPr txBox="1">
            <a:spLocks/>
          </p:cNvSpPr>
          <p:nvPr/>
        </p:nvSpPr>
        <p:spPr>
          <a:xfrm>
            <a:off x="7635936" y="5867753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Quality of </a:t>
            </a:r>
            <a:r>
              <a:rPr lang="it-IT" sz="2000" dirty="0" err="1"/>
              <a:t>healthcare</a:t>
            </a:r>
            <a:endParaRPr lang="it-IT" sz="2000" dirty="0"/>
          </a:p>
        </p:txBody>
      </p:sp>
      <p:sp>
        <p:nvSpPr>
          <p:cNvPr id="67" name="Segnaposto contenuto 2">
            <a:extLst>
              <a:ext uri="{FF2B5EF4-FFF2-40B4-BE49-F238E27FC236}">
                <a16:creationId xmlns:a16="http://schemas.microsoft.com/office/drawing/2014/main" id="{916882B4-701A-0454-EC72-679D69D35EAD}"/>
              </a:ext>
            </a:extLst>
          </p:cNvPr>
          <p:cNvSpPr txBox="1">
            <a:spLocks/>
          </p:cNvSpPr>
          <p:nvPr/>
        </p:nvSpPr>
        <p:spPr>
          <a:xfrm>
            <a:off x="8821959" y="5030609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Access to </a:t>
            </a:r>
            <a:r>
              <a:rPr lang="it-IT" sz="2000" dirty="0" err="1"/>
              <a:t>healthcare</a:t>
            </a:r>
            <a:endParaRPr lang="it-IT" sz="2000" dirty="0"/>
          </a:p>
        </p:txBody>
      </p:sp>
      <p:sp>
        <p:nvSpPr>
          <p:cNvPr id="68" name="Segnaposto contenuto 2">
            <a:extLst>
              <a:ext uri="{FF2B5EF4-FFF2-40B4-BE49-F238E27FC236}">
                <a16:creationId xmlns:a16="http://schemas.microsoft.com/office/drawing/2014/main" id="{88A08C59-3542-C11A-31F4-31EBFCA1F0F6}"/>
              </a:ext>
            </a:extLst>
          </p:cNvPr>
          <p:cNvSpPr txBox="1">
            <a:spLocks/>
          </p:cNvSpPr>
          <p:nvPr/>
        </p:nvSpPr>
        <p:spPr>
          <a:xfrm>
            <a:off x="9136901" y="4239066"/>
            <a:ext cx="1799469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Patient</a:t>
            </a:r>
            <a:r>
              <a:rPr lang="it-IT" sz="2000" dirty="0"/>
              <a:t> engagement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3AC73D9-4D79-9F2F-7940-BAC07B7649B8}"/>
              </a:ext>
            </a:extLst>
          </p:cNvPr>
          <p:cNvCxnSpPr>
            <a:cxnSpLocks/>
            <a:stCxn id="14" idx="3"/>
            <a:endCxn id="68" idx="1"/>
          </p:cNvCxnSpPr>
          <p:nvPr/>
        </p:nvCxnSpPr>
        <p:spPr>
          <a:xfrm flipV="1">
            <a:off x="8162239" y="4669188"/>
            <a:ext cx="974662" cy="45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9DB3D29-32D7-05FA-2E10-0CF4E2DCE42B}"/>
              </a:ext>
            </a:extLst>
          </p:cNvPr>
          <p:cNvCxnSpPr>
            <a:cxnSpLocks/>
            <a:stCxn id="14" idx="3"/>
            <a:endCxn id="66" idx="0"/>
          </p:cNvCxnSpPr>
          <p:nvPr/>
        </p:nvCxnSpPr>
        <p:spPr>
          <a:xfrm>
            <a:off x="8162239" y="5120972"/>
            <a:ext cx="224180" cy="74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Segnaposto contenuto 2">
            <a:extLst>
              <a:ext uri="{FF2B5EF4-FFF2-40B4-BE49-F238E27FC236}">
                <a16:creationId xmlns:a16="http://schemas.microsoft.com/office/drawing/2014/main" id="{220968AA-63BF-1A35-6C31-B8D757CA439C}"/>
              </a:ext>
            </a:extLst>
          </p:cNvPr>
          <p:cNvSpPr txBox="1">
            <a:spLocks/>
          </p:cNvSpPr>
          <p:nvPr/>
        </p:nvSpPr>
        <p:spPr>
          <a:xfrm>
            <a:off x="9755287" y="3569311"/>
            <a:ext cx="1799469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Drug use</a:t>
            </a:r>
          </a:p>
        </p:txBody>
      </p:sp>
      <p:sp>
        <p:nvSpPr>
          <p:cNvPr id="78" name="Segnaposto contenuto 2">
            <a:extLst>
              <a:ext uri="{FF2B5EF4-FFF2-40B4-BE49-F238E27FC236}">
                <a16:creationId xmlns:a16="http://schemas.microsoft.com/office/drawing/2014/main" id="{3EEB3E5B-8053-0E71-214C-0E802868B0A1}"/>
              </a:ext>
            </a:extLst>
          </p:cNvPr>
          <p:cNvSpPr txBox="1">
            <a:spLocks/>
          </p:cNvSpPr>
          <p:nvPr/>
        </p:nvSpPr>
        <p:spPr>
          <a:xfrm>
            <a:off x="9902634" y="2733276"/>
            <a:ext cx="1499323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Diet</a:t>
            </a:r>
            <a:r>
              <a:rPr lang="it-IT" sz="2000" dirty="0"/>
              <a:t> pattern</a:t>
            </a:r>
          </a:p>
        </p:txBody>
      </p:sp>
      <p:sp>
        <p:nvSpPr>
          <p:cNvPr id="79" name="Segnaposto contenuto 2">
            <a:extLst>
              <a:ext uri="{FF2B5EF4-FFF2-40B4-BE49-F238E27FC236}">
                <a16:creationId xmlns:a16="http://schemas.microsoft.com/office/drawing/2014/main" id="{0CD1374E-EED7-6268-EE00-ADE803AA3304}"/>
              </a:ext>
            </a:extLst>
          </p:cNvPr>
          <p:cNvSpPr txBox="1">
            <a:spLocks/>
          </p:cNvSpPr>
          <p:nvPr/>
        </p:nvSpPr>
        <p:spPr>
          <a:xfrm>
            <a:off x="8821959" y="2017522"/>
            <a:ext cx="1799469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Sleep</a:t>
            </a:r>
            <a:r>
              <a:rPr lang="it-IT" sz="2000" dirty="0"/>
              <a:t> pattern</a:t>
            </a:r>
          </a:p>
        </p:txBody>
      </p:sp>
      <p:sp>
        <p:nvSpPr>
          <p:cNvPr id="80" name="Segnaposto contenuto 2">
            <a:extLst>
              <a:ext uri="{FF2B5EF4-FFF2-40B4-BE49-F238E27FC236}">
                <a16:creationId xmlns:a16="http://schemas.microsoft.com/office/drawing/2014/main" id="{1AE4969D-5F2B-9D49-BD56-0B93B4910417}"/>
              </a:ext>
            </a:extLst>
          </p:cNvPr>
          <p:cNvSpPr txBox="1">
            <a:spLocks/>
          </p:cNvSpPr>
          <p:nvPr/>
        </p:nvSpPr>
        <p:spPr>
          <a:xfrm>
            <a:off x="7212904" y="1341573"/>
            <a:ext cx="1799469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Risky</a:t>
            </a:r>
            <a:r>
              <a:rPr lang="it-IT" sz="2000" dirty="0"/>
              <a:t> </a:t>
            </a:r>
            <a:r>
              <a:rPr lang="it-IT" sz="2000" dirty="0" err="1"/>
              <a:t>behaviours</a:t>
            </a:r>
            <a:endParaRPr lang="it-IT" sz="2000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B770304-365C-EA5F-C9A6-995FC6EDA82B}"/>
              </a:ext>
            </a:extLst>
          </p:cNvPr>
          <p:cNvCxnSpPr>
            <a:cxnSpLocks/>
          </p:cNvCxnSpPr>
          <p:nvPr/>
        </p:nvCxnSpPr>
        <p:spPr>
          <a:xfrm>
            <a:off x="9341564" y="4088980"/>
            <a:ext cx="461756" cy="20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5DB09CF-BC96-9FBF-94AC-DE40EB8690F5}"/>
              </a:ext>
            </a:extLst>
          </p:cNvPr>
          <p:cNvCxnSpPr>
            <a:cxnSpLocks/>
            <a:stCxn id="13" idx="3"/>
            <a:endCxn id="78" idx="1"/>
          </p:cNvCxnSpPr>
          <p:nvPr/>
        </p:nvCxnSpPr>
        <p:spPr>
          <a:xfrm flipV="1">
            <a:off x="9267174" y="3163398"/>
            <a:ext cx="635460" cy="23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031DCA-7E1E-A2C4-8CEA-9840BA59038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367440" y="2527781"/>
            <a:ext cx="1340929" cy="4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FA6B1CE-03D4-03BA-FF52-EEB14275798F}"/>
              </a:ext>
            </a:extLst>
          </p:cNvPr>
          <p:cNvCxnSpPr>
            <a:cxnSpLocks/>
            <a:stCxn id="13" idx="0"/>
            <a:endCxn id="80" idx="2"/>
          </p:cNvCxnSpPr>
          <p:nvPr/>
        </p:nvCxnSpPr>
        <p:spPr>
          <a:xfrm flipH="1" flipV="1">
            <a:off x="8112639" y="2201817"/>
            <a:ext cx="254801" cy="768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77EDA38-2269-24F0-7264-43BCED485DA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267174" y="3400484"/>
            <a:ext cx="746936" cy="26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Segnaposto contenuto 2">
            <a:extLst>
              <a:ext uri="{FF2B5EF4-FFF2-40B4-BE49-F238E27FC236}">
                <a16:creationId xmlns:a16="http://schemas.microsoft.com/office/drawing/2014/main" id="{AEC102C1-1F97-1BA4-9872-979B52666FAB}"/>
              </a:ext>
            </a:extLst>
          </p:cNvPr>
          <p:cNvSpPr txBox="1">
            <a:spLocks/>
          </p:cNvSpPr>
          <p:nvPr/>
        </p:nvSpPr>
        <p:spPr>
          <a:xfrm>
            <a:off x="2879976" y="1466262"/>
            <a:ext cx="1799469" cy="53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Pollution</a:t>
            </a:r>
            <a:endParaRPr lang="it-IT" sz="2000" dirty="0"/>
          </a:p>
        </p:txBody>
      </p:sp>
      <p:sp>
        <p:nvSpPr>
          <p:cNvPr id="109" name="Segnaposto contenuto 2">
            <a:extLst>
              <a:ext uri="{FF2B5EF4-FFF2-40B4-BE49-F238E27FC236}">
                <a16:creationId xmlns:a16="http://schemas.microsoft.com/office/drawing/2014/main" id="{2FCCEF93-CA67-8870-C9F4-C24C935262D9}"/>
              </a:ext>
            </a:extLst>
          </p:cNvPr>
          <p:cNvSpPr txBox="1">
            <a:spLocks/>
          </p:cNvSpPr>
          <p:nvPr/>
        </p:nvSpPr>
        <p:spPr>
          <a:xfrm>
            <a:off x="2278397" y="2209249"/>
            <a:ext cx="1799469" cy="42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Location</a:t>
            </a:r>
          </a:p>
        </p:txBody>
      </p:sp>
      <p:sp>
        <p:nvSpPr>
          <p:cNvPr id="110" name="Segnaposto contenuto 2">
            <a:extLst>
              <a:ext uri="{FF2B5EF4-FFF2-40B4-BE49-F238E27FC236}">
                <a16:creationId xmlns:a16="http://schemas.microsoft.com/office/drawing/2014/main" id="{C4937D1A-4DF1-2CF9-ACD4-0725A51E643E}"/>
              </a:ext>
            </a:extLst>
          </p:cNvPr>
          <p:cNvSpPr txBox="1">
            <a:spLocks/>
          </p:cNvSpPr>
          <p:nvPr/>
        </p:nvSpPr>
        <p:spPr>
          <a:xfrm>
            <a:off x="4979803" y="1232532"/>
            <a:ext cx="1799469" cy="49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Allergens</a:t>
            </a:r>
            <a:endParaRPr lang="it-IT" sz="2000" dirty="0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7777D98-9C86-16B8-C421-020013416D86}"/>
              </a:ext>
            </a:extLst>
          </p:cNvPr>
          <p:cNvCxnSpPr>
            <a:cxnSpLocks/>
            <a:stCxn id="12" idx="0"/>
            <a:endCxn id="110" idx="2"/>
          </p:cNvCxnSpPr>
          <p:nvPr/>
        </p:nvCxnSpPr>
        <p:spPr>
          <a:xfrm flipH="1" flipV="1">
            <a:off x="5879538" y="1729766"/>
            <a:ext cx="365567" cy="36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E9C7E50-C929-BE5F-655E-67FF4DBC4171}"/>
              </a:ext>
            </a:extLst>
          </p:cNvPr>
          <p:cNvCxnSpPr>
            <a:cxnSpLocks/>
            <a:stCxn id="12" idx="1"/>
            <a:endCxn id="108" idx="3"/>
          </p:cNvCxnSpPr>
          <p:nvPr/>
        </p:nvCxnSpPr>
        <p:spPr>
          <a:xfrm flipH="1" flipV="1">
            <a:off x="4679445" y="1736214"/>
            <a:ext cx="399964" cy="79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F6285F0-6581-277A-248B-C66D5D5495ED}"/>
              </a:ext>
            </a:extLst>
          </p:cNvPr>
          <p:cNvCxnSpPr>
            <a:cxnSpLocks/>
            <a:stCxn id="12" idx="1"/>
            <a:endCxn id="109" idx="3"/>
          </p:cNvCxnSpPr>
          <p:nvPr/>
        </p:nvCxnSpPr>
        <p:spPr>
          <a:xfrm flipH="1" flipV="1">
            <a:off x="4077866" y="2419979"/>
            <a:ext cx="1001543" cy="10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E2D75-90C6-B0EF-FCBD-36BD146C7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334D3-7ADE-ABA7-D7EA-8AC2BC40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Principles</a:t>
            </a:r>
            <a:r>
              <a:rPr lang="it-IT" dirty="0"/>
              <a:t>: Creative </a:t>
            </a:r>
            <a:r>
              <a:rPr lang="it-IT" dirty="0" err="1"/>
              <a:t>mindset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471DC1-50F5-B2C6-8430-85507F81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9306770" cy="5280426"/>
          </a:xfrm>
        </p:spPr>
        <p:txBody>
          <a:bodyPr>
            <a:normAutofit/>
          </a:bodyPr>
          <a:lstStyle/>
          <a:p>
            <a:r>
              <a:rPr lang="it-IT" b="1" dirty="0"/>
              <a:t>Creative </a:t>
            </a:r>
            <a:r>
              <a:rPr lang="it-IT" b="1" dirty="0" err="1"/>
              <a:t>mindset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a new «</a:t>
            </a:r>
            <a:r>
              <a:rPr lang="it-IT" dirty="0" err="1"/>
              <a:t>thing</a:t>
            </a:r>
            <a:r>
              <a:rPr lang="it-IT" dirty="0"/>
              <a:t>» </a:t>
            </a:r>
            <a:r>
              <a:rPr lang="it-IT" dirty="0" err="1"/>
              <a:t>should</a:t>
            </a:r>
            <a:r>
              <a:rPr lang="it-IT" dirty="0"/>
              <a:t> favor open-</a:t>
            </a:r>
            <a:r>
              <a:rPr lang="it-IT" dirty="0" err="1"/>
              <a:t>ended</a:t>
            </a:r>
            <a:r>
              <a:rPr lang="it-IT" dirty="0"/>
              <a:t> </a:t>
            </a:r>
            <a:r>
              <a:rPr lang="it-IT" dirty="0" err="1"/>
              <a:t>exploration</a:t>
            </a:r>
            <a:r>
              <a:rPr lang="it-IT" dirty="0"/>
              <a:t> over a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headed</a:t>
            </a:r>
            <a:r>
              <a:rPr lang="it-IT" dirty="0"/>
              <a:t> </a:t>
            </a:r>
            <a:r>
              <a:rPr lang="it-IT" dirty="0" err="1"/>
              <a:t>toward</a:t>
            </a:r>
            <a:r>
              <a:rPr lang="it-IT" dirty="0"/>
              <a:t>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outcome</a:t>
            </a:r>
            <a:endParaRPr lang="it-IT" dirty="0"/>
          </a:p>
          <a:p>
            <a:endParaRPr lang="it-IT" dirty="0"/>
          </a:p>
          <a:p>
            <a:r>
              <a:rPr lang="en-GB" dirty="0"/>
              <a:t>Few basic concepts guide the process of generating ideas and making them concrete:</a:t>
            </a:r>
          </a:p>
          <a:p>
            <a:endParaRPr lang="en-GB" dirty="0"/>
          </a:p>
          <a:p>
            <a:pPr lvl="1"/>
            <a:r>
              <a:rPr lang="en-GB" b="1" dirty="0"/>
              <a:t>Questioning</a:t>
            </a:r>
            <a:r>
              <a:rPr lang="en-GB" dirty="0"/>
              <a:t>: the act of looking at any problem from a new angle. It is the process of asking questions and reframing assumptions: “How this could be different?”</a:t>
            </a:r>
          </a:p>
          <a:p>
            <a:pPr lvl="1"/>
            <a:r>
              <a:rPr lang="en-GB" b="1" dirty="0"/>
              <a:t>Visualizing</a:t>
            </a:r>
            <a:r>
              <a:rPr lang="en-GB" dirty="0"/>
              <a:t>: the ability of perceiving objects, spaces, and patterns.</a:t>
            </a:r>
          </a:p>
          <a:p>
            <a:pPr lvl="1"/>
            <a:r>
              <a:rPr lang="en-GB" b="1" dirty="0"/>
              <a:t>Prototyping</a:t>
            </a:r>
            <a:r>
              <a:rPr lang="en-GB" dirty="0"/>
              <a:t>: the act of making ideas concrete in a provisional, speculative way. </a:t>
            </a:r>
          </a:p>
          <a:p>
            <a:pPr lvl="1"/>
            <a:r>
              <a:rPr lang="en-GB" b="1" dirty="0"/>
              <a:t>Storytelling</a:t>
            </a:r>
            <a:r>
              <a:rPr lang="en-GB" dirty="0"/>
              <a:t>: the art of recounting a significant action that rake place over time.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E19826-451D-D207-B82A-22EE1046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cartoon of a person's head with rockets and stars&#10;&#10;Description automatically generated">
            <a:extLst>
              <a:ext uri="{FF2B5EF4-FFF2-40B4-BE49-F238E27FC236}">
                <a16:creationId xmlns:a16="http://schemas.microsoft.com/office/drawing/2014/main" id="{388762D3-1874-E678-82F0-E97589761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080" y="4465122"/>
            <a:ext cx="1729406" cy="17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24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C3B2E-8969-83E5-79C5-9F3CCEC9B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32C95-B261-1810-A59B-A407398C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Methods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3504EE-4087-E334-3CAF-7762BA93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9306770" cy="5280426"/>
          </a:xfrm>
        </p:spPr>
        <p:txBody>
          <a:bodyPr>
            <a:normAutofit/>
          </a:bodyPr>
          <a:lstStyle/>
          <a:p>
            <a:r>
              <a:rPr lang="en-GB" dirty="0"/>
              <a:t>How to put health design principles in practice? What are the tools in our belt? </a:t>
            </a:r>
          </a:p>
          <a:p>
            <a:endParaRPr lang="en-GB" dirty="0"/>
          </a:p>
          <a:p>
            <a:r>
              <a:rPr lang="en-GB" dirty="0"/>
              <a:t>Many methods can help us, including:</a:t>
            </a:r>
          </a:p>
          <a:p>
            <a:endParaRPr lang="en-GB" dirty="0"/>
          </a:p>
          <a:p>
            <a:pPr lvl="1"/>
            <a:r>
              <a:rPr lang="en-GB" dirty="0"/>
              <a:t>Design workshop</a:t>
            </a:r>
          </a:p>
          <a:p>
            <a:pPr lvl="1"/>
            <a:r>
              <a:rPr lang="en-GB" dirty="0"/>
              <a:t>Brainstorming</a:t>
            </a:r>
          </a:p>
          <a:p>
            <a:pPr lvl="1"/>
            <a:r>
              <a:rPr lang="en-GB" dirty="0"/>
              <a:t>Interview </a:t>
            </a:r>
          </a:p>
          <a:p>
            <a:pPr lvl="1"/>
            <a:r>
              <a:rPr lang="en-GB" dirty="0"/>
              <a:t>Storyboard</a:t>
            </a:r>
          </a:p>
          <a:p>
            <a:pPr lvl="1"/>
            <a:r>
              <a:rPr lang="en-GB" dirty="0"/>
              <a:t>Questionnaires</a:t>
            </a:r>
          </a:p>
          <a:p>
            <a:pPr lvl="1"/>
            <a:r>
              <a:rPr lang="en-GB" dirty="0"/>
              <a:t>Persona</a:t>
            </a:r>
          </a:p>
          <a:p>
            <a:pPr lvl="1"/>
            <a:r>
              <a:rPr lang="en-GB" dirty="0"/>
              <a:t>Journey map</a:t>
            </a:r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89381D-5E0A-A12B-576B-CD8FF825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13</a:t>
            </a:fld>
            <a:endParaRPr lang="en-GB"/>
          </a:p>
        </p:txBody>
      </p:sp>
      <p:pic>
        <p:nvPicPr>
          <p:cNvPr id="7" name="Picture 6" descr="A close up of a bag&#10;&#10;Description automatically generated">
            <a:extLst>
              <a:ext uri="{FF2B5EF4-FFF2-40B4-BE49-F238E27FC236}">
                <a16:creationId xmlns:a16="http://schemas.microsoft.com/office/drawing/2014/main" id="{1D301679-65B0-883A-5450-2D3AF305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790" y="4081262"/>
            <a:ext cx="2159696" cy="21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9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07B03-2158-2883-1ACB-B8A229060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0C9909-29F3-35CF-621C-50BFF14B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workshop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E1605D-A851-3F4D-DA78-D02D1010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9306770" cy="5280426"/>
          </a:xfrm>
        </p:spPr>
        <p:txBody>
          <a:bodyPr>
            <a:normAutofit/>
          </a:bodyPr>
          <a:lstStyle/>
          <a:p>
            <a:r>
              <a:rPr lang="en-GB" dirty="0"/>
              <a:t>A </a:t>
            </a:r>
            <a:r>
              <a:rPr lang="en-GB" b="1" dirty="0"/>
              <a:t>design workshop </a:t>
            </a:r>
            <a:r>
              <a:rPr lang="en-GB" dirty="0"/>
              <a:t>is a structured series of activities that primes people and stakeholders to think creatively, share ideas, and make those ideas concrete through project boards and prototypes</a:t>
            </a:r>
          </a:p>
          <a:p>
            <a:endParaRPr lang="en-GB" dirty="0"/>
          </a:p>
          <a:p>
            <a:r>
              <a:rPr lang="en-GB" dirty="0"/>
              <a:t>Planning a design workshop: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Set the workshop challenge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Create an agenda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Set a time constraint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Decide who to invite (including real users)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Interview stakeholders to gain insights from their expertise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Identify a user whose experience you hope to improve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Develop a 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Share what you learnt and what is your solution</a:t>
            </a: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6F08C5-3B23-37EB-131D-55AB38B9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person and person standing next to each other&#10;&#10;Description automatically generated">
            <a:extLst>
              <a:ext uri="{FF2B5EF4-FFF2-40B4-BE49-F238E27FC236}">
                <a16:creationId xmlns:a16="http://schemas.microsoft.com/office/drawing/2014/main" id="{6BBC071B-BA39-F864-578D-6CC5B5CC7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86" y="1341991"/>
            <a:ext cx="2359000" cy="20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6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BB542-84AA-7628-69CC-0C28AFB52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FB78A8-053D-4B8E-22F0-611D4473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Brainstorming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057C27-89DE-CAE8-8B85-43883F21C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780676" cy="5280426"/>
          </a:xfrm>
        </p:spPr>
        <p:txBody>
          <a:bodyPr>
            <a:normAutofit/>
          </a:bodyPr>
          <a:lstStyle/>
          <a:p>
            <a:r>
              <a:rPr lang="en-GB" dirty="0"/>
              <a:t>Brainstorming can be fundamental to think out-of-the-box</a:t>
            </a:r>
          </a:p>
          <a:p>
            <a:endParaRPr lang="en-GB" dirty="0"/>
          </a:p>
          <a:p>
            <a:r>
              <a:rPr lang="en-GB" dirty="0"/>
              <a:t>Typically, a moderator asks ideas to a group and writes them down on sticky notes or whiteboards</a:t>
            </a:r>
          </a:p>
          <a:p>
            <a:endParaRPr lang="en-GB" dirty="0"/>
          </a:p>
          <a:p>
            <a:r>
              <a:rPr lang="en-GB" dirty="0"/>
              <a:t>Everything should be written down </a:t>
            </a:r>
          </a:p>
          <a:p>
            <a:endParaRPr lang="en-GB" dirty="0"/>
          </a:p>
          <a:p>
            <a:r>
              <a:rPr lang="en-GB" dirty="0"/>
              <a:t>It is important that each participant shares some ideas</a:t>
            </a:r>
          </a:p>
          <a:p>
            <a:endParaRPr lang="en-GB" dirty="0"/>
          </a:p>
          <a:p>
            <a:r>
              <a:rPr lang="en-GB" dirty="0"/>
              <a:t>At the end, ideas are collected, sorted, discarded and combined.</a:t>
            </a:r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BAEA2A-0F01-B323-B78A-CF2BC685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group of people with a light bulb&#10;&#10;Description automatically generated">
            <a:extLst>
              <a:ext uri="{FF2B5EF4-FFF2-40B4-BE49-F238E27FC236}">
                <a16:creationId xmlns:a16="http://schemas.microsoft.com/office/drawing/2014/main" id="{5209061C-B0B1-8BFE-43A2-D2E6A726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835" y="1441049"/>
            <a:ext cx="1987951" cy="19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8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0F8B9-5647-D575-6521-8B30BBD7A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two people talking&#10;&#10;Description automatically generated">
            <a:extLst>
              <a:ext uri="{FF2B5EF4-FFF2-40B4-BE49-F238E27FC236}">
                <a16:creationId xmlns:a16="http://schemas.microsoft.com/office/drawing/2014/main" id="{674E3BD0-3D9D-CB28-0173-C19D74D0F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28" y="1565145"/>
            <a:ext cx="3749172" cy="479120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4F5D68B-3FF9-4242-7131-4CA57481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Interviews 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68BA49-0A4D-21AD-1737-53DAD2EFF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7891614" cy="5280426"/>
          </a:xfrm>
        </p:spPr>
        <p:txBody>
          <a:bodyPr>
            <a:normAutofit/>
          </a:bodyPr>
          <a:lstStyle/>
          <a:p>
            <a:r>
              <a:rPr lang="en-GB" dirty="0"/>
              <a:t>Interviewing patients and other users is one of the most powerful tool of health design</a:t>
            </a:r>
          </a:p>
          <a:p>
            <a:endParaRPr lang="en-GB" dirty="0"/>
          </a:p>
          <a:p>
            <a:r>
              <a:rPr lang="en-GB" b="1" dirty="0"/>
              <a:t>Remember</a:t>
            </a:r>
            <a:r>
              <a:rPr lang="en-GB" dirty="0"/>
              <a:t>: Patients might have very different,</a:t>
            </a:r>
            <a:r>
              <a:rPr lang="en-GB" b="1" dirty="0"/>
              <a:t> divergent perspectives</a:t>
            </a:r>
            <a:r>
              <a:rPr lang="en-GB" dirty="0"/>
              <a:t>, e.g.: a patient can be super compliant to the therapy, the other not. </a:t>
            </a:r>
          </a:p>
          <a:p>
            <a:endParaRPr lang="en-GB" dirty="0"/>
          </a:p>
          <a:p>
            <a:r>
              <a:rPr lang="en-GB" dirty="0"/>
              <a:t>In an interview, </a:t>
            </a:r>
            <a:r>
              <a:rPr lang="en-GB" b="1" dirty="0"/>
              <a:t>power imbalance </a:t>
            </a:r>
            <a:r>
              <a:rPr lang="en-GB" dirty="0"/>
              <a:t>can make participants less forthright, e.g., a patient will not tell a doctor that he/she did not follow the therapy and/or that the proposed designed solution is not good.</a:t>
            </a:r>
          </a:p>
          <a:p>
            <a:endParaRPr lang="en-GB" dirty="0"/>
          </a:p>
          <a:p>
            <a:r>
              <a:rPr lang="en-GB" dirty="0"/>
              <a:t>Different users might mean very different needs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F27A31-382A-CD3B-6B2A-7696DC0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38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29C7B-FE77-CB75-5938-6E81D5EF2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two people talking&#10;&#10;Description automatically generated">
            <a:extLst>
              <a:ext uri="{FF2B5EF4-FFF2-40B4-BE49-F238E27FC236}">
                <a16:creationId xmlns:a16="http://schemas.microsoft.com/office/drawing/2014/main" id="{04DEA5B0-C1E1-6F1B-CB29-2FF64BCBC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28" y="1565145"/>
            <a:ext cx="3749172" cy="479120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770FF5B-D567-2B5A-CC1A-871CEBF7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Interviews: Limits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F16D7A-E725-EEC8-C691-F4C571AF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059386" cy="5280426"/>
          </a:xfrm>
        </p:spPr>
        <p:txBody>
          <a:bodyPr>
            <a:normAutofit/>
          </a:bodyPr>
          <a:lstStyle/>
          <a:p>
            <a:r>
              <a:rPr lang="en-GB" dirty="0"/>
              <a:t>Users can misunderstand a question and/or the problem</a:t>
            </a:r>
          </a:p>
          <a:p>
            <a:endParaRPr lang="en-GB" dirty="0"/>
          </a:p>
          <a:p>
            <a:r>
              <a:rPr lang="en-GB" dirty="0"/>
              <a:t>People overemphasize daily annoyance over systemic problems </a:t>
            </a:r>
          </a:p>
          <a:p>
            <a:endParaRPr lang="en-GB" dirty="0"/>
          </a:p>
          <a:p>
            <a:r>
              <a:rPr lang="en-GB" dirty="0"/>
              <a:t>In health care, people have incomplete pictures of their own situation, e.g., seeing a doctor while in hospital might be hard because of personnel shortage rather than his/her disinterest </a:t>
            </a:r>
          </a:p>
          <a:p>
            <a:endParaRPr lang="en-GB" dirty="0"/>
          </a:p>
          <a:p>
            <a:r>
              <a:rPr lang="en-GB" dirty="0"/>
              <a:t>Prior experiences might heavily bias answers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AEA46-6D47-2699-8039-7A29CD9C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78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624D9-74E5-A0F4-209E-19C933F82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two people talking&#10;&#10;Description automatically generated">
            <a:extLst>
              <a:ext uri="{FF2B5EF4-FFF2-40B4-BE49-F238E27FC236}">
                <a16:creationId xmlns:a16="http://schemas.microsoft.com/office/drawing/2014/main" id="{F97BC734-2164-5F05-3038-4A66C58A2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28" y="1565145"/>
            <a:ext cx="3749172" cy="479120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A6C350C-4C70-5204-E3CC-BCDA67E5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Interviews: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questions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4C801-A283-346F-A44F-FEDD0A54A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059386" cy="5280426"/>
          </a:xfrm>
        </p:spPr>
        <p:txBody>
          <a:bodyPr>
            <a:normAutofit/>
          </a:bodyPr>
          <a:lstStyle/>
          <a:p>
            <a:r>
              <a:rPr lang="en-GB" dirty="0"/>
              <a:t>Open-ended questions rather than yes-no questions</a:t>
            </a:r>
          </a:p>
          <a:p>
            <a:endParaRPr lang="en-GB" dirty="0"/>
          </a:p>
          <a:p>
            <a:r>
              <a:rPr lang="en-GB" dirty="0"/>
              <a:t>Once an area of interest is found, ask follow-up questions that probe other details</a:t>
            </a:r>
          </a:p>
          <a:p>
            <a:endParaRPr lang="en-GB" dirty="0"/>
          </a:p>
          <a:p>
            <a:r>
              <a:rPr lang="en-GB" dirty="0"/>
              <a:t>Uncover unmet needs with a hypothetical questions: “If I had a magic wand that fixes everything, which one would you choose first?”</a:t>
            </a:r>
          </a:p>
          <a:p>
            <a:endParaRPr lang="en-GB" dirty="0"/>
          </a:p>
          <a:p>
            <a:r>
              <a:rPr lang="en-GB" dirty="0"/>
              <a:t>Saying “I’m curious about…” or “Help me understand why…” rather than just “Why?” is less judgemental and confrontational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F181E6-2D4B-7EB7-68FE-6F7033AA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966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857B7-18C5-E3DF-466E-F6966B97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two people talking&#10;&#10;Description automatically generated">
            <a:extLst>
              <a:ext uri="{FF2B5EF4-FFF2-40B4-BE49-F238E27FC236}">
                <a16:creationId xmlns:a16="http://schemas.microsoft.com/office/drawing/2014/main" id="{2B234264-BD89-01CC-8C44-D8ACC9C34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28" y="1565145"/>
            <a:ext cx="3749172" cy="479120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2F9B300-9865-A846-DAF1-0DBC6C36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Interviews: </a:t>
            </a:r>
            <a:r>
              <a:rPr lang="it-IT" dirty="0" err="1"/>
              <a:t>Conducting</a:t>
            </a:r>
            <a:r>
              <a:rPr lang="it-IT" dirty="0"/>
              <a:t> a user interview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B8BFB8-515C-550D-C25E-76D7B6F84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059386" cy="528042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Find a place that will feel comfortable and familiar </a:t>
            </a:r>
          </a:p>
          <a:p>
            <a:endParaRPr lang="en-GB" dirty="0"/>
          </a:p>
          <a:p>
            <a:r>
              <a:rPr lang="en-GB" dirty="0"/>
              <a:t>Create a psychological space that is welcoming and safe. To do this frame the interview as a </a:t>
            </a:r>
            <a:r>
              <a:rPr lang="en-GB" dirty="0" err="1"/>
              <a:t>favor</a:t>
            </a:r>
            <a:r>
              <a:rPr lang="en-GB" dirty="0"/>
              <a:t> to the interviewer and never judge.</a:t>
            </a:r>
          </a:p>
          <a:p>
            <a:endParaRPr lang="en-GB" dirty="0"/>
          </a:p>
          <a:p>
            <a:r>
              <a:rPr lang="en-GB" dirty="0"/>
              <a:t>As the interviewer, listen more than you talk. Do not rush to fill pauses. Do not complete answers. Give time to answer. </a:t>
            </a:r>
          </a:p>
          <a:p>
            <a:endParaRPr lang="en-GB" dirty="0"/>
          </a:p>
          <a:p>
            <a:r>
              <a:rPr lang="en-GB" dirty="0"/>
              <a:t>Use a recording device so that you can give full attention to the user</a:t>
            </a:r>
          </a:p>
          <a:p>
            <a:endParaRPr lang="en-GB" dirty="0"/>
          </a:p>
          <a:p>
            <a:r>
              <a:rPr lang="en-GB" dirty="0"/>
              <a:t>Have people outside your field of expertise review your questions so that the lexicon is clear for everybody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86DF74-400D-C447-06E1-D4982751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00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Health design thinking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8680202" cy="4858203"/>
          </a:xfrm>
        </p:spPr>
        <p:txBody>
          <a:bodyPr/>
          <a:lstStyle/>
          <a:p>
            <a:r>
              <a:rPr lang="it-IT" b="1" dirty="0"/>
              <a:t>Health design thinking</a:t>
            </a:r>
            <a:r>
              <a:rPr lang="it-IT" dirty="0"/>
              <a:t>: </a:t>
            </a:r>
            <a:r>
              <a:rPr lang="en-GB" dirty="0"/>
              <a:t>approach to generate creative ideas and solutions that enhance human well-being in the context of medicine</a:t>
            </a:r>
          </a:p>
          <a:p>
            <a:endParaRPr lang="en-GB" dirty="0"/>
          </a:p>
          <a:p>
            <a:r>
              <a:rPr lang="en-GB" dirty="0"/>
              <a:t>Health design thinking is an </a:t>
            </a:r>
            <a:r>
              <a:rPr lang="en-GB" b="1" dirty="0"/>
              <a:t>open mindset </a:t>
            </a:r>
            <a:r>
              <a:rPr lang="en-GB" dirty="0"/>
              <a:t>rather than a rigid methodology </a:t>
            </a:r>
          </a:p>
          <a:p>
            <a:endParaRPr lang="en-GB" dirty="0"/>
          </a:p>
          <a:p>
            <a:r>
              <a:rPr lang="en-GB" dirty="0"/>
              <a:t>It aims at </a:t>
            </a:r>
            <a:r>
              <a:rPr lang="en-GB" b="1" dirty="0"/>
              <a:t>improving</a:t>
            </a:r>
            <a:r>
              <a:rPr lang="en-GB" dirty="0"/>
              <a:t> patient care </a:t>
            </a:r>
          </a:p>
          <a:p>
            <a:endParaRPr lang="en-GB" dirty="0"/>
          </a:p>
          <a:p>
            <a:r>
              <a:rPr lang="en-GB" b="1" dirty="0"/>
              <a:t>Any stakeholder </a:t>
            </a:r>
            <a:r>
              <a:rPr lang="en-GB" dirty="0"/>
              <a:t>can participate in this process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 descr="A head with puzzle pieces in it&#10;&#10;Description automatically generated">
            <a:extLst>
              <a:ext uri="{FF2B5EF4-FFF2-40B4-BE49-F238E27FC236}">
                <a16:creationId xmlns:a16="http://schemas.microsoft.com/office/drawing/2014/main" id="{22409590-359B-FC6F-10D1-B5E513820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12" y="2455223"/>
            <a:ext cx="1947553" cy="194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3EF9D-C438-5520-94D6-493FC9429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2E6D8F-129C-0CF5-6EDA-E01D14A1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Storyboard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D7A4CC-A6C1-BCE7-62D6-B7BA9DC08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3" y="1441049"/>
            <a:ext cx="9181509" cy="5280426"/>
          </a:xfrm>
        </p:spPr>
        <p:txBody>
          <a:bodyPr>
            <a:normAutofit/>
          </a:bodyPr>
          <a:lstStyle/>
          <a:p>
            <a:r>
              <a:rPr lang="en-GB" b="1" dirty="0"/>
              <a:t>Storyboard</a:t>
            </a:r>
            <a:r>
              <a:rPr lang="en-GB" dirty="0"/>
              <a:t> consists of a few pictures or sketches with notes that explain the action. </a:t>
            </a:r>
          </a:p>
          <a:p>
            <a:endParaRPr lang="en-GB" dirty="0"/>
          </a:p>
          <a:p>
            <a:r>
              <a:rPr lang="en-GB" dirty="0"/>
              <a:t>Filmmakers use storyboards to plan the visual flow of a movie. Designers use them to plan the interactive use of a product or service</a:t>
            </a:r>
          </a:p>
          <a:p>
            <a:endParaRPr lang="en-GB" dirty="0"/>
          </a:p>
          <a:p>
            <a:r>
              <a:rPr lang="en-GB" dirty="0"/>
              <a:t>In a design workshop setting, participants can sketch on sheets of paper that have been pre-printed with four to six boxes.</a:t>
            </a:r>
          </a:p>
          <a:p>
            <a:endParaRPr lang="en-GB" dirty="0"/>
          </a:p>
          <a:p>
            <a:r>
              <a:rPr lang="en-GB" dirty="0"/>
              <a:t>Usually, the characters of a storyboard have a problem they want to solve or a task they need to complete, such as enrolling patients in a clinical trial or getting to a medical appointment.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33596-86D9-35E4-79BE-000B98A1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 descr="A screen with a pencil and a picture&#10;&#10;Description automatically generated">
            <a:extLst>
              <a:ext uri="{FF2B5EF4-FFF2-40B4-BE49-F238E27FC236}">
                <a16:creationId xmlns:a16="http://schemas.microsoft.com/office/drawing/2014/main" id="{97B4C661-8A15-6F94-DEE5-4215D16CE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23" y="3532001"/>
            <a:ext cx="2063763" cy="206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73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7F72-234A-52BA-7934-50BA2AAA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6D3A44-572F-2BBD-3C4B-9C50AD0F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Storyboard: An </a:t>
            </a:r>
            <a:r>
              <a:rPr lang="it-IT" dirty="0" err="1"/>
              <a:t>example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14A78C-DEE5-5E29-EAB0-88240D1F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21</a:t>
            </a:fld>
            <a:endParaRPr lang="en-GB"/>
          </a:p>
        </p:txBody>
      </p:sp>
      <p:pic>
        <p:nvPicPr>
          <p:cNvPr id="10" name="Picture 9" descr="A diagram of a telemedicine&#10;&#10;Description automatically generated">
            <a:extLst>
              <a:ext uri="{FF2B5EF4-FFF2-40B4-BE49-F238E27FC236}">
                <a16:creationId xmlns:a16="http://schemas.microsoft.com/office/drawing/2014/main" id="{85B376E9-58BD-13A5-56E7-F8828FA17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63" y="1204732"/>
            <a:ext cx="4125132" cy="55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79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4E864-6D08-7EDE-791C-F60B3AB8C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8AAFFD-6794-BA6F-73F5-3C71B760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Storyboard for </a:t>
            </a:r>
            <a:r>
              <a:rPr lang="it-IT" dirty="0" err="1"/>
              <a:t>designing</a:t>
            </a:r>
            <a:r>
              <a:rPr lang="it-IT" dirty="0"/>
              <a:t> apps 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1E64D1-E4BF-47C4-681A-40E4D0B2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5" descr="A cartoon of a person&#10;&#10;Description automatically generated">
            <a:extLst>
              <a:ext uri="{FF2B5EF4-FFF2-40B4-BE49-F238E27FC236}">
                <a16:creationId xmlns:a16="http://schemas.microsoft.com/office/drawing/2014/main" id="{8B30FA47-F776-26DC-342B-F4A9C2824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/>
          <a:stretch/>
        </p:blipFill>
        <p:spPr>
          <a:xfrm>
            <a:off x="526879" y="1873888"/>
            <a:ext cx="2674280" cy="3884361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3AD58E4-F06A-5636-D7A8-16067D308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56" y="1873888"/>
            <a:ext cx="7249365" cy="3884361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7A65B994-B132-27A2-75AD-2CD6956ED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198" y="5905101"/>
            <a:ext cx="3192883" cy="633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Homescreen</a:t>
            </a:r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37AC8D6A-8032-51E1-6F19-78D2A613D73C}"/>
              </a:ext>
            </a:extLst>
          </p:cNvPr>
          <p:cNvSpPr txBox="1">
            <a:spLocks/>
          </p:cNvSpPr>
          <p:nvPr/>
        </p:nvSpPr>
        <p:spPr>
          <a:xfrm>
            <a:off x="7014158" y="5905101"/>
            <a:ext cx="3192883" cy="63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/>
              <a:t>Group sessions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25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56D02-B747-6128-4A3C-C61AE9D3A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462E54-91BF-BDAF-98B9-F6E7F549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Storyboard for </a:t>
            </a:r>
            <a:r>
              <a:rPr lang="it-IT" dirty="0" err="1"/>
              <a:t>designing</a:t>
            </a:r>
            <a:r>
              <a:rPr lang="it-IT" dirty="0"/>
              <a:t> apps 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D443C4-10F9-1500-34DA-B4FC8D23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23</a:t>
            </a:fld>
            <a:endParaRPr lang="en-GB"/>
          </a:p>
        </p:txBody>
      </p:sp>
      <p:pic>
        <p:nvPicPr>
          <p:cNvPr id="13" name="Picture 12" descr="A screenshot of a web page&#10;&#10;Description automatically generated">
            <a:extLst>
              <a:ext uri="{FF2B5EF4-FFF2-40B4-BE49-F238E27FC236}">
                <a16:creationId xmlns:a16="http://schemas.microsoft.com/office/drawing/2014/main" id="{03D41D8D-5283-556B-816C-1E4113EC0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2" y="1820299"/>
            <a:ext cx="4859466" cy="3594673"/>
          </a:xfrm>
          <a:prstGeom prst="rect">
            <a:avLst/>
          </a:prstGeom>
        </p:spPr>
      </p:pic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EFF8F20E-0E11-0A66-27FD-90FAD3120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62" y="1476937"/>
            <a:ext cx="5869631" cy="442464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8F433E5-DAA8-109F-9333-C3D91AF245C7}"/>
              </a:ext>
            </a:extLst>
          </p:cNvPr>
          <p:cNvSpPr txBox="1">
            <a:spLocks/>
          </p:cNvSpPr>
          <p:nvPr/>
        </p:nvSpPr>
        <p:spPr>
          <a:xfrm>
            <a:off x="7540435" y="5905101"/>
            <a:ext cx="3192883" cy="63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GB" dirty="0"/>
              <a:t>Health metrics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3865A8B6-E0D4-159E-BA47-7D7F45E9B2EE}"/>
              </a:ext>
            </a:extLst>
          </p:cNvPr>
          <p:cNvSpPr txBox="1">
            <a:spLocks/>
          </p:cNvSpPr>
          <p:nvPr/>
        </p:nvSpPr>
        <p:spPr>
          <a:xfrm>
            <a:off x="1670804" y="5896196"/>
            <a:ext cx="3192883" cy="63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GB" dirty="0"/>
              <a:t>Goal tracking</a:t>
            </a:r>
          </a:p>
        </p:txBody>
      </p:sp>
    </p:spTree>
    <p:extLst>
      <p:ext uri="{BB962C8B-B14F-4D97-AF65-F5344CB8AC3E}">
        <p14:creationId xmlns:p14="http://schemas.microsoft.com/office/powerpoint/2010/main" val="1575619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8BF0F-4D73-215C-D68D-F0D16420A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E57395-4C74-3FE7-20DB-65E2DE91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Questionnaire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7B8FCF-0428-9601-8154-59DA142A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492578" cy="5280426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Questionnaire</a:t>
            </a:r>
            <a:r>
              <a:rPr lang="en-GB" dirty="0"/>
              <a:t> consists of a series of open and/or closed questions devised for the purposes of a survey or statistical study. </a:t>
            </a:r>
          </a:p>
          <a:p>
            <a:endParaRPr lang="en-GB" dirty="0"/>
          </a:p>
          <a:p>
            <a:r>
              <a:rPr lang="en-GB" dirty="0"/>
              <a:t>Allow to easily get answers from the intended final users</a:t>
            </a:r>
          </a:p>
          <a:p>
            <a:endParaRPr lang="en-GB" dirty="0"/>
          </a:p>
          <a:p>
            <a:r>
              <a:rPr lang="en-GB" b="1" dirty="0"/>
              <a:t>Pros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Usually it contains standardized questions</a:t>
            </a:r>
          </a:p>
          <a:p>
            <a:pPr lvl="1"/>
            <a:r>
              <a:rPr lang="en-GB" dirty="0"/>
              <a:t>Allow to map answers to standard scores</a:t>
            </a:r>
          </a:p>
          <a:p>
            <a:pPr lvl="1"/>
            <a:r>
              <a:rPr lang="en-GB" dirty="0"/>
              <a:t>They are anonymous so people are more confident to tell the truth</a:t>
            </a:r>
          </a:p>
          <a:p>
            <a:endParaRPr lang="en-GB" dirty="0"/>
          </a:p>
          <a:p>
            <a:r>
              <a:rPr lang="en-GB" b="1" dirty="0"/>
              <a:t>Cons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It is difficult to span the universe of possible questions </a:t>
            </a:r>
          </a:p>
          <a:p>
            <a:pPr lvl="1"/>
            <a:r>
              <a:rPr lang="en-GB" dirty="0"/>
              <a:t>Time consuming: people may build fatigue and start putting random answers</a:t>
            </a:r>
          </a:p>
          <a:p>
            <a:pPr lvl="1"/>
            <a:r>
              <a:rPr lang="en-GB" dirty="0"/>
              <a:t>They are not very flexible</a:t>
            </a:r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02765B-1287-AE79-D010-BC055B45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 descr="A hand holding a pen and a clipboard&#10;&#10;Description automatically generated">
            <a:extLst>
              <a:ext uri="{FF2B5EF4-FFF2-40B4-BE49-F238E27FC236}">
                <a16:creationId xmlns:a16="http://schemas.microsoft.com/office/drawing/2014/main" id="{7A668B90-7F46-A18E-9ECC-94A9EE7A4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984" y="3998968"/>
            <a:ext cx="1938502" cy="19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68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6B372-C73A-BEFA-3D0F-C8A7B766A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503791-D579-7CB9-2BED-DA72728C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Persona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9A8D78-C63B-6A5F-9E3C-D3B920CD8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492578" cy="5280426"/>
          </a:xfrm>
        </p:spPr>
        <p:txBody>
          <a:bodyPr>
            <a:normAutofit/>
          </a:bodyPr>
          <a:lstStyle/>
          <a:p>
            <a:r>
              <a:rPr lang="en-GB" dirty="0"/>
              <a:t>A </a:t>
            </a:r>
            <a:r>
              <a:rPr lang="en-GB" b="1" dirty="0"/>
              <a:t>persona </a:t>
            </a:r>
            <a:r>
              <a:rPr lang="en-GB" dirty="0"/>
              <a:t>is a fictional archetypal character who represents potential users.</a:t>
            </a:r>
          </a:p>
          <a:p>
            <a:endParaRPr lang="en-GB" dirty="0"/>
          </a:p>
          <a:p>
            <a:r>
              <a:rPr lang="en-GB" dirty="0"/>
              <a:t>Each persona has </a:t>
            </a:r>
            <a:r>
              <a:rPr lang="en-GB" dirty="0" err="1"/>
              <a:t>i</a:t>
            </a:r>
            <a:r>
              <a:rPr lang="en-GB" dirty="0"/>
              <a:t>) a portrait, ii) a background narrative and iii) a name. </a:t>
            </a:r>
          </a:p>
          <a:p>
            <a:endParaRPr lang="en-GB" dirty="0"/>
          </a:p>
          <a:p>
            <a:r>
              <a:rPr lang="en-GB" dirty="0"/>
              <a:t>The goal is to bring each persona to life with a concise set of narrative details relevant to the design challenge</a:t>
            </a:r>
          </a:p>
          <a:p>
            <a:endParaRPr lang="en-GB" dirty="0"/>
          </a:p>
          <a:p>
            <a:r>
              <a:rPr lang="en-GB" dirty="0"/>
              <a:t>The designed group of personas must be inclusive. There should be the “average” persona and “extreme/edgy” personas.</a:t>
            </a:r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FB35D-5EFE-787B-0A20-15C15F2E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25</a:t>
            </a:fld>
            <a:endParaRPr lang="en-GB"/>
          </a:p>
        </p:txBody>
      </p:sp>
      <p:pic>
        <p:nvPicPr>
          <p:cNvPr id="7" name="Picture 6" descr="A drawing of a person with curly hair&#10;&#10;Description automatically generated">
            <a:extLst>
              <a:ext uri="{FF2B5EF4-FFF2-40B4-BE49-F238E27FC236}">
                <a16:creationId xmlns:a16="http://schemas.microsoft.com/office/drawing/2014/main" id="{BDAD0755-B980-1554-0263-09BA09C7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46" y="3337751"/>
            <a:ext cx="2053022" cy="30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59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04B1-FA59-7F7D-8F8E-C13E6D2B9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ADB9D5-DEED-C8FE-E27F-F43EEADF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a user Persona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B60CC8-F6FC-FA7D-53AE-31E3859AE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240077"/>
            <a:ext cx="9820337" cy="5481398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/>
              <a:t>Name</a:t>
            </a:r>
            <a:r>
              <a:rPr lang="en-GB" dirty="0"/>
              <a:t>: pick a name that is easy to remember and use it in conversations: “What should Ashley do here?”</a:t>
            </a:r>
          </a:p>
          <a:p>
            <a:endParaRPr lang="en-GB" dirty="0"/>
          </a:p>
          <a:p>
            <a:r>
              <a:rPr lang="en-GB" b="1" dirty="0"/>
              <a:t>Backstory</a:t>
            </a:r>
            <a:r>
              <a:rPr lang="en-GB" dirty="0"/>
              <a:t>: name some defining events in the character’s life, e.g., a person that does not speak English.</a:t>
            </a:r>
          </a:p>
          <a:p>
            <a:endParaRPr lang="en-GB" b="1" dirty="0"/>
          </a:p>
          <a:p>
            <a:r>
              <a:rPr lang="en-GB" b="1" dirty="0"/>
              <a:t>Scenario</a:t>
            </a:r>
            <a:r>
              <a:rPr lang="en-GB" dirty="0"/>
              <a:t>: Create a short narrative sketch in which persona confronts a challenge. What situation has brought her to the hospital?</a:t>
            </a:r>
          </a:p>
          <a:p>
            <a:endParaRPr lang="en-GB" b="1" dirty="0"/>
          </a:p>
          <a:p>
            <a:r>
              <a:rPr lang="en-GB" b="1" dirty="0"/>
              <a:t>Emotions</a:t>
            </a:r>
            <a:r>
              <a:rPr lang="en-GB" dirty="0"/>
              <a:t>: How does the persona feel about her situations? Is she angry, or confident?</a:t>
            </a:r>
          </a:p>
          <a:p>
            <a:endParaRPr lang="en-GB" b="1" dirty="0"/>
          </a:p>
          <a:p>
            <a:r>
              <a:rPr lang="en-GB" b="1" dirty="0"/>
              <a:t>Motivation</a:t>
            </a:r>
            <a:r>
              <a:rPr lang="en-GB" dirty="0"/>
              <a:t>: What does the persona wants to achieve?</a:t>
            </a:r>
          </a:p>
          <a:p>
            <a:endParaRPr lang="en-GB" b="1" dirty="0"/>
          </a:p>
          <a:p>
            <a:r>
              <a:rPr lang="en-GB" b="1" dirty="0"/>
              <a:t>Behaviours</a:t>
            </a:r>
            <a:r>
              <a:rPr lang="en-GB" dirty="0"/>
              <a:t>: What is the persona doing to achieve her goals?</a:t>
            </a:r>
          </a:p>
          <a:p>
            <a:endParaRPr lang="en-GB" b="1" dirty="0"/>
          </a:p>
          <a:p>
            <a:r>
              <a:rPr lang="en-GB" b="1" dirty="0"/>
              <a:t>Ability inhibitors</a:t>
            </a:r>
            <a:r>
              <a:rPr lang="en-GB" dirty="0"/>
              <a:t>: What actions or situations might be causing anxiety or distress?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A99C7A-5038-9F16-8795-38008F61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 descr="A drawing of a person with curly hair&#10;&#10;Description automatically generated">
            <a:extLst>
              <a:ext uri="{FF2B5EF4-FFF2-40B4-BE49-F238E27FC236}">
                <a16:creationId xmlns:a16="http://schemas.microsoft.com/office/drawing/2014/main" id="{0C4DAC65-660E-C633-DB51-0AA4864B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46" y="3337751"/>
            <a:ext cx="2053022" cy="30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0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DF337-DD6B-74D1-CFAD-E67332BF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8ACA2C-2236-92A8-6D06-6AE62D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: Ashley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EB9A27-6FBD-DE27-7D8D-2C07E568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27</a:t>
            </a:fld>
            <a:endParaRPr lang="en-GB"/>
          </a:p>
        </p:txBody>
      </p:sp>
      <p:pic>
        <p:nvPicPr>
          <p:cNvPr id="9" name="Picture 8" descr="A brochure with text and images of a dog&#10;&#10;Description automatically generated">
            <a:extLst>
              <a:ext uri="{FF2B5EF4-FFF2-40B4-BE49-F238E27FC236}">
                <a16:creationId xmlns:a16="http://schemas.microsoft.com/office/drawing/2014/main" id="{EFEFEA26-84A8-D361-917A-F8C71B7DA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00" y="1228735"/>
            <a:ext cx="9480353" cy="549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1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60F5-C396-C07D-46E5-1D9ED620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317FE-A53E-9AD6-4EB6-C26D024C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: Sue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8B33B8-80A4-5688-0773-1D1D9CB4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 descr="A page of a brochure&#10;&#10;Description automatically generated">
            <a:extLst>
              <a:ext uri="{FF2B5EF4-FFF2-40B4-BE49-F238E27FC236}">
                <a16:creationId xmlns:a16="http://schemas.microsoft.com/office/drawing/2014/main" id="{36D91693-A627-5BDC-D8D2-77D4364C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19" y="1317120"/>
            <a:ext cx="10182673" cy="5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60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8E299-C6CB-64CA-C4D7-0F224A0B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BA46D-740F-9158-925C-3E874AD3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Journey</a:t>
            </a:r>
            <a:r>
              <a:rPr lang="it-IT" dirty="0"/>
              <a:t> </a:t>
            </a:r>
            <a:r>
              <a:rPr lang="it-IT" dirty="0" err="1"/>
              <a:t>map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1551E6-14A1-0914-21DC-D1C387262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492578" cy="5280426"/>
          </a:xfrm>
        </p:spPr>
        <p:txBody>
          <a:bodyPr>
            <a:normAutofit/>
          </a:bodyPr>
          <a:lstStyle/>
          <a:p>
            <a:r>
              <a:rPr lang="en-GB" b="1" dirty="0"/>
              <a:t>Journey map </a:t>
            </a:r>
            <a:r>
              <a:rPr lang="en-GB" dirty="0"/>
              <a:t>is a tool that help understand a user’s experience of a product, service, or space over time.</a:t>
            </a:r>
          </a:p>
          <a:p>
            <a:endParaRPr lang="en-GB" dirty="0"/>
          </a:p>
          <a:p>
            <a:r>
              <a:rPr lang="en-GB" dirty="0"/>
              <a:t>They are </a:t>
            </a:r>
            <a:r>
              <a:rPr lang="en-GB" b="1" dirty="0"/>
              <a:t>dynamical</a:t>
            </a:r>
            <a:r>
              <a:rPr lang="en-GB" dirty="0"/>
              <a:t> tools</a:t>
            </a:r>
          </a:p>
          <a:p>
            <a:endParaRPr lang="en-GB" dirty="0"/>
          </a:p>
          <a:p>
            <a:r>
              <a:rPr lang="en-GB" dirty="0"/>
              <a:t>Journey maps can be used to </a:t>
            </a:r>
            <a:r>
              <a:rPr lang="en-GB" dirty="0" err="1"/>
              <a:t>analyze</a:t>
            </a:r>
            <a:r>
              <a:rPr lang="en-GB" dirty="0"/>
              <a:t> existing health care solutions </a:t>
            </a:r>
          </a:p>
          <a:p>
            <a:endParaRPr lang="en-GB" dirty="0"/>
          </a:p>
          <a:p>
            <a:r>
              <a:rPr lang="en-GB" dirty="0"/>
              <a:t>They can be also used to design the interaction with  hypothetical new tool over time (see next slide)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450976-FDD5-C021-A968-2CFAF029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 descr="A person with a check mark and a map pointer&#10;&#10;Description automatically generated">
            <a:extLst>
              <a:ext uri="{FF2B5EF4-FFF2-40B4-BE49-F238E27FC236}">
                <a16:creationId xmlns:a16="http://schemas.microsoft.com/office/drawing/2014/main" id="{692E0E56-6BCC-1774-3FE7-263F2D55F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92" y="4011531"/>
            <a:ext cx="2131394" cy="21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5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FFDF1-2768-92EC-372B-622955FCB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C8EF81-C046-ECD6-C178-D2FC58B5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Principles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0C084-3E22-2874-2397-5BB2B2F2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29" y="1859930"/>
            <a:ext cx="8680202" cy="779361"/>
          </a:xfrm>
        </p:spPr>
        <p:txBody>
          <a:bodyPr/>
          <a:lstStyle/>
          <a:p>
            <a:r>
              <a:rPr lang="it-IT" dirty="0"/>
              <a:t>Health design thinking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two</a:t>
            </a:r>
            <a:r>
              <a:rPr lang="it-IT" b="1" dirty="0"/>
              <a:t> core </a:t>
            </a:r>
            <a:r>
              <a:rPr lang="it-IT" b="1" dirty="0" err="1"/>
              <a:t>principles</a:t>
            </a:r>
            <a:endParaRPr lang="it-IT" dirty="0"/>
          </a:p>
          <a:p>
            <a:endParaRPr lang="it-IT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04E453-75A0-BA6F-4DC4-5C8BFB0B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 descr="A cartoon of a document with a shield&#10;&#10;Description automatically generated">
            <a:extLst>
              <a:ext uri="{FF2B5EF4-FFF2-40B4-BE49-F238E27FC236}">
                <a16:creationId xmlns:a16="http://schemas.microsoft.com/office/drawing/2014/main" id="{45D03E08-3F8E-2D19-DE3E-64B16DF3A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43" y="4455000"/>
            <a:ext cx="1579418" cy="1579418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22FD180-23DD-9B1C-585B-6D04FCD41823}"/>
              </a:ext>
            </a:extLst>
          </p:cNvPr>
          <p:cNvSpPr txBox="1">
            <a:spLocks/>
          </p:cNvSpPr>
          <p:nvPr/>
        </p:nvSpPr>
        <p:spPr>
          <a:xfrm>
            <a:off x="294245" y="3967574"/>
            <a:ext cx="4597070" cy="50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 dirty="0"/>
              <a:t>Human-</a:t>
            </a:r>
            <a:r>
              <a:rPr lang="it-IT" sz="2800" b="1" dirty="0" err="1"/>
              <a:t>centered</a:t>
            </a:r>
            <a:endParaRPr lang="en-GB" sz="2800" b="1" dirty="0"/>
          </a:p>
          <a:p>
            <a:pPr algn="ctr"/>
            <a:endParaRPr lang="en-GB" sz="2800" b="1" dirty="0"/>
          </a:p>
          <a:p>
            <a:pPr algn="ctr"/>
            <a:endParaRPr lang="en-GB" sz="2800" b="1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F47459A-CF20-D99C-4A5F-2522B17785F1}"/>
              </a:ext>
            </a:extLst>
          </p:cNvPr>
          <p:cNvSpPr txBox="1">
            <a:spLocks/>
          </p:cNvSpPr>
          <p:nvPr/>
        </p:nvSpPr>
        <p:spPr>
          <a:xfrm>
            <a:off x="4891315" y="3967574"/>
            <a:ext cx="4597070" cy="50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dirty="0"/>
              <a:t>Creative mindset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83535F-2248-D478-EB33-AC13AE2C7CA4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592780" y="2639291"/>
            <a:ext cx="2436750" cy="132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BA92A1-9727-D4CF-9FD7-3BB4AB30BDF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029530" y="2639291"/>
            <a:ext cx="2132942" cy="132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021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CC5BF-EDB7-D154-0FB1-8E3EB119C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432A7-33C2-35EB-3691-D99A409D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Journey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: An </a:t>
            </a:r>
            <a:r>
              <a:rPr lang="it-IT" dirty="0" err="1"/>
              <a:t>example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09AFC9-92DE-5D55-52EC-0AACC66C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 descr="A diagram of a medical procedure&#10;&#10;Description automatically generated with medium confidence">
            <a:extLst>
              <a:ext uri="{FF2B5EF4-FFF2-40B4-BE49-F238E27FC236}">
                <a16:creationId xmlns:a16="http://schemas.microsoft.com/office/drawing/2014/main" id="{846C4F47-7E5C-8141-C8BD-BADD53E9B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71" y="1158694"/>
            <a:ext cx="7507299" cy="5699306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9E996A7-5D8F-422C-F672-3F2A21E3D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3139141" cy="52804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This journey map was created during a health design workshop in which participants developed an ideal product concepts for patients newly diagnosed with type 2 diabetes</a:t>
            </a:r>
          </a:p>
        </p:txBody>
      </p:sp>
    </p:spTree>
    <p:extLst>
      <p:ext uri="{BB962C8B-B14F-4D97-AF65-F5344CB8AC3E}">
        <p14:creationId xmlns:p14="http://schemas.microsoft.com/office/powerpoint/2010/main" val="1717647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5E9AD-A2FB-0734-D26D-6444234D0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B75C9E-3486-7B54-10E5-C5615064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4D3148-6682-2DC0-79CE-C7CAD359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31</a:t>
            </a:fld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589056-1BA2-621A-BE57-82F12D8E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5" y="1240077"/>
            <a:ext cx="7641316" cy="5481398"/>
          </a:xfrm>
        </p:spPr>
        <p:txBody>
          <a:bodyPr>
            <a:normAutofit/>
          </a:bodyPr>
          <a:lstStyle/>
          <a:p>
            <a:r>
              <a:rPr lang="en-GB" b="1" dirty="0"/>
              <a:t>Core problem</a:t>
            </a:r>
            <a:r>
              <a:rPr lang="en-GB" dirty="0"/>
              <a:t>: Sleep issues</a:t>
            </a:r>
          </a:p>
          <a:p>
            <a:endParaRPr lang="en-GB" dirty="0"/>
          </a:p>
          <a:p>
            <a:r>
              <a:rPr lang="en-GB" b="1" dirty="0"/>
              <a:t>Our idea</a:t>
            </a:r>
            <a:r>
              <a:rPr lang="en-GB" dirty="0"/>
              <a:t>: We can create a mobile app for that!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What you have to do: </a:t>
            </a:r>
          </a:p>
          <a:p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b="1" dirty="0"/>
              <a:t>persona</a:t>
            </a:r>
            <a:r>
              <a:rPr lang="en-GB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Use that persona as a character of a (simple) </a:t>
            </a:r>
            <a:r>
              <a:rPr lang="en-GB" b="1" dirty="0"/>
              <a:t>journey</a:t>
            </a:r>
            <a:r>
              <a:rPr lang="en-GB" dirty="0"/>
              <a:t> </a:t>
            </a:r>
            <a:r>
              <a:rPr lang="en-GB" b="1" dirty="0"/>
              <a:t>map</a:t>
            </a:r>
            <a:r>
              <a:rPr lang="en-GB" dirty="0"/>
              <a:t> where he/she will use your app for the problem at hand</a:t>
            </a:r>
          </a:p>
          <a:p>
            <a:endParaRPr lang="en-GB" dirty="0"/>
          </a:p>
          <a:p>
            <a:r>
              <a:rPr lang="en-GB" dirty="0"/>
              <a:t>You can do this individually or as a group (with a group this is easier)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7" name="Picture 6" descr="A group of people holding hands around a round table&#10;&#10;Description automatically generated">
            <a:extLst>
              <a:ext uri="{FF2B5EF4-FFF2-40B4-BE49-F238E27FC236}">
                <a16:creationId xmlns:a16="http://schemas.microsoft.com/office/drawing/2014/main" id="{59CCF2C8-6A35-41BA-306F-CA3425B0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418916"/>
            <a:ext cx="2540686" cy="25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40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E15D5-B016-D292-0BFC-F04CD6873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5C2759-C96C-4410-F6DC-02F398A9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08AC81-FE47-073C-D22B-6D37CA71E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Ku, </a:t>
            </a:r>
            <a:r>
              <a:rPr lang="it-IT" dirty="0" err="1"/>
              <a:t>Lupton</a:t>
            </a:r>
            <a:r>
              <a:rPr lang="it-IT" dirty="0"/>
              <a:t> - Human Design Thinking: </a:t>
            </a:r>
            <a:r>
              <a:rPr lang="it-IT" dirty="0" err="1"/>
              <a:t>Creating</a:t>
            </a:r>
            <a:r>
              <a:rPr lang="it-IT" dirty="0"/>
              <a:t> Products and Services for Better Health – Cooper Hewitt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F40E05-A5E3-0D04-547F-272BD07E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34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81953-E2BD-DD35-527E-6C6376E68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6C09DE-0A82-5D87-3CAA-4041038C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Principles</a:t>
            </a:r>
            <a:r>
              <a:rPr lang="it-IT" dirty="0"/>
              <a:t>: Human-</a:t>
            </a:r>
            <a:r>
              <a:rPr lang="it-IT" dirty="0" err="1"/>
              <a:t>centered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5184DC-B84C-D944-83E9-AE4FE7D1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680202" cy="4593369"/>
          </a:xfrm>
        </p:spPr>
        <p:txBody>
          <a:bodyPr>
            <a:normAutofit/>
          </a:bodyPr>
          <a:lstStyle/>
          <a:p>
            <a:r>
              <a:rPr lang="it-IT" b="1" dirty="0"/>
              <a:t>Human-</a:t>
            </a:r>
            <a:r>
              <a:rPr lang="it-IT" b="1" dirty="0" err="1"/>
              <a:t>centered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a new «</a:t>
            </a:r>
            <a:r>
              <a:rPr lang="it-IT" dirty="0" err="1"/>
              <a:t>thing</a:t>
            </a:r>
            <a:r>
              <a:rPr lang="it-IT" dirty="0"/>
              <a:t>» starts with the </a:t>
            </a:r>
            <a:r>
              <a:rPr lang="it-IT" dirty="0" err="1"/>
              <a:t>needs</a:t>
            </a:r>
            <a:r>
              <a:rPr lang="it-IT" dirty="0"/>
              <a:t> and </a:t>
            </a:r>
            <a:r>
              <a:rPr lang="it-IT" dirty="0" err="1"/>
              <a:t>desires</a:t>
            </a:r>
            <a:r>
              <a:rPr lang="it-IT" dirty="0"/>
              <a:t> of people </a:t>
            </a:r>
            <a:r>
              <a:rPr lang="it-IT" dirty="0" err="1"/>
              <a:t>rathen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with a business </a:t>
            </a:r>
            <a:r>
              <a:rPr lang="it-IT" dirty="0" err="1"/>
              <a:t>proposition</a:t>
            </a:r>
            <a:r>
              <a:rPr lang="it-IT" dirty="0"/>
              <a:t> or an </a:t>
            </a:r>
            <a:r>
              <a:rPr lang="it-IT" dirty="0" err="1"/>
              <a:t>artistic</a:t>
            </a:r>
            <a:r>
              <a:rPr lang="it-IT" dirty="0"/>
              <a:t> idea.  </a:t>
            </a:r>
          </a:p>
          <a:p>
            <a:endParaRPr lang="it-IT" dirty="0"/>
          </a:p>
          <a:p>
            <a:r>
              <a:rPr lang="en-GB" dirty="0"/>
              <a:t>Human-</a:t>
            </a:r>
            <a:r>
              <a:rPr lang="en-GB" dirty="0" err="1"/>
              <a:t>centered</a:t>
            </a:r>
            <a:r>
              <a:rPr lang="en-GB" dirty="0"/>
              <a:t> means inclusive and collaborative</a:t>
            </a:r>
          </a:p>
          <a:p>
            <a:endParaRPr lang="en-GB" dirty="0"/>
          </a:p>
          <a:p>
            <a:r>
              <a:rPr lang="en-GB" dirty="0"/>
              <a:t>The final users must be active participants and creators of knowledge, not just passive subjects to be measured and manipulated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9D77E4-B2D7-374F-9CAE-C9DE5FF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A1281-43A3-6C0B-979C-A386F6316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307" y="4051239"/>
            <a:ext cx="1983179" cy="19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5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436BD-0034-FE63-0C44-73608B7E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89F14-274E-CA03-408C-37496EE2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</a:t>
            </a:r>
            <a:r>
              <a:rPr lang="it-IT" dirty="0" err="1"/>
              <a:t>Designing</a:t>
            </a:r>
            <a:r>
              <a:rPr lang="it-IT" dirty="0"/>
              <a:t> an hospital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FF23BF-E8E9-8CC2-1C43-4276950B2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11245272" cy="4593369"/>
          </a:xfrm>
        </p:spPr>
        <p:txBody>
          <a:bodyPr>
            <a:normAutofit/>
          </a:bodyPr>
          <a:lstStyle/>
          <a:p>
            <a:r>
              <a:rPr lang="en-GB" dirty="0"/>
              <a:t>The London Hospital (1752) design maximized patient density and visibility at the expense of privacy and comfort</a:t>
            </a:r>
          </a:p>
          <a:p>
            <a:endParaRPr lang="en-GB" dirty="0"/>
          </a:p>
          <a:p>
            <a:r>
              <a:rPr lang="en-GB" dirty="0"/>
              <a:t>Not human-</a:t>
            </a:r>
            <a:r>
              <a:rPr lang="en-GB" dirty="0" err="1"/>
              <a:t>centered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771940-C54B-3307-C53B-2DBDA8EA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 descr="A floor plan of a building&#10;&#10;Description automatically generated">
            <a:extLst>
              <a:ext uri="{FF2B5EF4-FFF2-40B4-BE49-F238E27FC236}">
                <a16:creationId xmlns:a16="http://schemas.microsoft.com/office/drawing/2014/main" id="{D799B241-168D-AA1F-1E59-ED6FFBF72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86" y="3525948"/>
            <a:ext cx="8626086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8ACA-AF5B-6470-2923-0B04EC8E0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EFFFEF-332C-BDD8-F2A3-3087E356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</a:t>
            </a:r>
            <a:r>
              <a:rPr lang="it-IT" dirty="0" err="1"/>
              <a:t>Designing</a:t>
            </a:r>
            <a:r>
              <a:rPr lang="it-IT" dirty="0"/>
              <a:t> an hospital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295082-8E27-C70B-E89A-C695128A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6241472" cy="4593369"/>
          </a:xfrm>
        </p:spPr>
        <p:txBody>
          <a:bodyPr>
            <a:normAutofit/>
          </a:bodyPr>
          <a:lstStyle/>
          <a:p>
            <a:r>
              <a:rPr lang="en-GB" dirty="0"/>
              <a:t>This sketch of a patient room, by architect Earl S. </a:t>
            </a:r>
            <a:r>
              <a:rPr lang="en-GB" dirty="0" err="1"/>
              <a:t>Swensson</a:t>
            </a:r>
            <a:r>
              <a:rPr lang="en-GB" dirty="0"/>
              <a:t>, considered the needs of many users, including the patients, family, members, nurses, and caregivers. </a:t>
            </a:r>
          </a:p>
          <a:p>
            <a:endParaRPr lang="en-GB" dirty="0"/>
          </a:p>
          <a:p>
            <a:r>
              <a:rPr lang="en-GB" dirty="0"/>
              <a:t>Human-</a:t>
            </a:r>
            <a:r>
              <a:rPr lang="en-GB" dirty="0" err="1"/>
              <a:t>centered</a:t>
            </a:r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03339F-F9D1-A529-9C6F-84EB8169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9" descr="A drawing of a room with a few people standing next to it&#10;&#10;Description automatically generated">
            <a:extLst>
              <a:ext uri="{FF2B5EF4-FFF2-40B4-BE49-F238E27FC236}">
                <a16:creationId xmlns:a16="http://schemas.microsoft.com/office/drawing/2014/main" id="{D1884D3D-55EE-6C3B-DC14-59AAC6089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73" y="1153082"/>
            <a:ext cx="4601813" cy="516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8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D2F4-0405-6390-147F-A31B2DD9C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8C7979-3CDA-DACE-C260-2E80510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Human-</a:t>
            </a:r>
            <a:r>
              <a:rPr lang="it-IT" dirty="0" err="1"/>
              <a:t>centered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/concepts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10CA4E-DAF4-0FFF-6D2A-40A5A8350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680202" cy="4593369"/>
          </a:xfrm>
        </p:spPr>
        <p:txBody>
          <a:bodyPr>
            <a:normAutofit/>
          </a:bodyPr>
          <a:lstStyle/>
          <a:p>
            <a:r>
              <a:rPr lang="it-IT" sz="2800" dirty="0"/>
              <a:t>Human-</a:t>
            </a:r>
            <a:r>
              <a:rPr lang="it-IT" sz="2800" dirty="0" err="1"/>
              <a:t>centered</a:t>
            </a:r>
            <a:r>
              <a:rPr lang="it-IT" sz="2800" dirty="0"/>
              <a:t> design can be </a:t>
            </a:r>
            <a:r>
              <a:rPr lang="it-IT" sz="2800" dirty="0" err="1"/>
              <a:t>applied</a:t>
            </a:r>
            <a:r>
              <a:rPr lang="it-IT" sz="2800" dirty="0"/>
              <a:t> </a:t>
            </a:r>
            <a:r>
              <a:rPr lang="it-IT" sz="2800" dirty="0" err="1"/>
              <a:t>leveraging</a:t>
            </a:r>
            <a:r>
              <a:rPr lang="it-IT" sz="2800" dirty="0"/>
              <a:t> </a:t>
            </a:r>
            <a:r>
              <a:rPr lang="it-IT" sz="2800" dirty="0" err="1"/>
              <a:t>three</a:t>
            </a:r>
            <a:r>
              <a:rPr lang="it-IT" sz="2800" dirty="0"/>
              <a:t> core </a:t>
            </a:r>
            <a:r>
              <a:rPr lang="it-IT" sz="2800" dirty="0" err="1"/>
              <a:t>approaches</a:t>
            </a:r>
            <a:r>
              <a:rPr lang="it-IT" sz="2800" dirty="0"/>
              <a:t>/concepts:</a:t>
            </a:r>
          </a:p>
          <a:p>
            <a:endParaRPr lang="it-IT" sz="2800" dirty="0"/>
          </a:p>
          <a:p>
            <a:pPr lvl="1"/>
            <a:r>
              <a:rPr lang="it-IT" sz="2400" dirty="0" err="1"/>
              <a:t>Empathy</a:t>
            </a:r>
            <a:endParaRPr lang="it-IT" sz="2400" dirty="0"/>
          </a:p>
          <a:p>
            <a:pPr lvl="1"/>
            <a:endParaRPr lang="it-IT" sz="2400" dirty="0"/>
          </a:p>
          <a:p>
            <a:pPr lvl="1"/>
            <a:r>
              <a:rPr lang="it-IT" sz="2400" dirty="0" err="1"/>
              <a:t>Codesign</a:t>
            </a:r>
            <a:endParaRPr lang="it-IT" sz="2400" dirty="0"/>
          </a:p>
          <a:p>
            <a:pPr lvl="1"/>
            <a:endParaRPr lang="it-IT" sz="2400" dirty="0"/>
          </a:p>
          <a:p>
            <a:pPr lvl="1"/>
            <a:r>
              <a:rPr lang="it-IT" sz="2400" dirty="0"/>
              <a:t>Social </a:t>
            </a:r>
            <a:r>
              <a:rPr lang="it-IT" sz="2400" dirty="0" err="1"/>
              <a:t>determinants</a:t>
            </a:r>
            <a:endParaRPr lang="it-IT" sz="2400" dirty="0"/>
          </a:p>
          <a:p>
            <a:pPr lvl="1"/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FCC6FD-6BBA-F0CC-D85A-259876B7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BF54C-606E-102F-4065-0C3CB1670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307" y="4051239"/>
            <a:ext cx="1983179" cy="19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95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1DCFF-B42E-C6D9-6B55-512F9C5C0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2D61B-14D7-6FB7-2929-2A56C85B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Empathy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9C7B86-927A-428C-794B-A06F3DB2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3" y="1441049"/>
            <a:ext cx="8854043" cy="4915301"/>
          </a:xfrm>
        </p:spPr>
        <p:txBody>
          <a:bodyPr>
            <a:normAutofit/>
          </a:bodyPr>
          <a:lstStyle/>
          <a:p>
            <a:r>
              <a:rPr lang="it-IT" b="1" dirty="0" err="1"/>
              <a:t>Empathy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ability</a:t>
            </a:r>
            <a:r>
              <a:rPr lang="it-IT" dirty="0"/>
              <a:t> to share in the </a:t>
            </a:r>
            <a:r>
              <a:rPr lang="it-IT" dirty="0" err="1"/>
              <a:t>experience</a:t>
            </a:r>
            <a:r>
              <a:rPr lang="it-IT" dirty="0"/>
              <a:t> of </a:t>
            </a:r>
            <a:r>
              <a:rPr lang="it-IT" dirty="0" err="1"/>
              <a:t>another</a:t>
            </a:r>
            <a:r>
              <a:rPr lang="it-IT" dirty="0"/>
              <a:t> creature and </a:t>
            </a:r>
            <a:r>
              <a:rPr lang="it-IT" dirty="0" err="1"/>
              <a:t>communicate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understanding</a:t>
            </a:r>
            <a:endParaRPr lang="it-IT" dirty="0"/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b="1" dirty="0"/>
              <a:t>designer</a:t>
            </a:r>
            <a:r>
              <a:rPr lang="it-IT" dirty="0"/>
              <a:t> must </a:t>
            </a:r>
            <a:r>
              <a:rPr lang="it-IT" dirty="0" err="1"/>
              <a:t>adopt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user/</a:t>
            </a:r>
            <a:r>
              <a:rPr lang="it-IT" dirty="0" err="1"/>
              <a:t>patient</a:t>
            </a:r>
            <a:r>
              <a:rPr lang="it-IT" dirty="0"/>
              <a:t> point-of-</a:t>
            </a:r>
            <a:r>
              <a:rPr lang="it-IT" dirty="0" err="1"/>
              <a:t>view</a:t>
            </a:r>
            <a:r>
              <a:rPr lang="it-IT" dirty="0"/>
              <a:t> and </a:t>
            </a:r>
            <a:r>
              <a:rPr lang="it-IT" b="1" dirty="0" err="1"/>
              <a:t>become</a:t>
            </a:r>
            <a:r>
              <a:rPr lang="it-IT" b="1" dirty="0"/>
              <a:t> the user</a:t>
            </a:r>
          </a:p>
          <a:p>
            <a:endParaRPr lang="it-IT" b="1" dirty="0"/>
          </a:p>
          <a:p>
            <a:r>
              <a:rPr lang="it-IT" dirty="0"/>
              <a:t>A good way to do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try</a:t>
            </a:r>
            <a:r>
              <a:rPr lang="it-IT" dirty="0"/>
              <a:t> out a task </a:t>
            </a:r>
            <a:r>
              <a:rPr lang="it-IT" dirty="0" err="1"/>
              <a:t>that</a:t>
            </a:r>
            <a:r>
              <a:rPr lang="it-IT" dirty="0"/>
              <a:t> the user </a:t>
            </a:r>
            <a:r>
              <a:rPr lang="it-IT" dirty="0" err="1"/>
              <a:t>have</a:t>
            </a:r>
            <a:r>
              <a:rPr lang="it-IT" dirty="0"/>
              <a:t> to do, e.g.:</a:t>
            </a:r>
          </a:p>
          <a:p>
            <a:pPr lvl="1"/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way </a:t>
            </a:r>
            <a:r>
              <a:rPr lang="it-IT" dirty="0" err="1"/>
              <a:t>through</a:t>
            </a:r>
            <a:r>
              <a:rPr lang="it-IT" dirty="0"/>
              <a:t> an hospital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endParaRPr lang="it-IT" dirty="0"/>
          </a:p>
          <a:p>
            <a:pPr lvl="1"/>
            <a:r>
              <a:rPr lang="it-IT" dirty="0"/>
              <a:t>Stay overnight in an </a:t>
            </a:r>
            <a:r>
              <a:rPr lang="it-IT" dirty="0" err="1"/>
              <a:t>inpatient</a:t>
            </a:r>
            <a:r>
              <a:rPr lang="it-IT" dirty="0"/>
              <a:t> bed and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vitals</a:t>
            </a:r>
            <a:r>
              <a:rPr lang="it-IT" dirty="0"/>
              <a:t> </a:t>
            </a:r>
            <a:r>
              <a:rPr lang="it-IT" dirty="0" err="1"/>
              <a:t>checked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4 hours</a:t>
            </a:r>
          </a:p>
          <a:p>
            <a:pPr lvl="1"/>
            <a:r>
              <a:rPr lang="it-IT" dirty="0"/>
              <a:t>Test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blood</a:t>
            </a:r>
            <a:r>
              <a:rPr lang="it-IT" dirty="0"/>
              <a:t> sugar </a:t>
            </a:r>
            <a:r>
              <a:rPr lang="it-IT" dirty="0" err="1"/>
              <a:t>three</a:t>
            </a:r>
            <a:r>
              <a:rPr lang="it-IT" dirty="0"/>
              <a:t> times a day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sz="2400" dirty="0"/>
          </a:p>
          <a:p>
            <a:pPr lvl="1"/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7E28DB-4286-9797-DAFD-C58C1DFD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 descr="A cartoon of two people&#10;&#10;Description automatically generated">
            <a:extLst>
              <a:ext uri="{FF2B5EF4-FFF2-40B4-BE49-F238E27FC236}">
                <a16:creationId xmlns:a16="http://schemas.microsoft.com/office/drawing/2014/main" id="{EFC10B67-B293-2F11-2274-3212519D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1" y="4225740"/>
            <a:ext cx="1808678" cy="180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7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9F166-D1EC-3DBB-1218-EDC94AAD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954B3-7B48-7D01-6132-8967E782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Codesign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ED7586-772C-B460-1450-E08C96355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3" y="1441049"/>
            <a:ext cx="10991603" cy="4915301"/>
          </a:xfrm>
        </p:spPr>
        <p:txBody>
          <a:bodyPr>
            <a:normAutofit/>
          </a:bodyPr>
          <a:lstStyle/>
          <a:p>
            <a:pPr marL="571500" indent="-457200"/>
            <a:r>
              <a:rPr lang="it-IT" sz="2800" b="1" dirty="0" err="1"/>
              <a:t>Codesign</a:t>
            </a:r>
            <a:r>
              <a:rPr lang="it-IT" sz="2800" b="1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a collaborative </a:t>
            </a:r>
            <a:r>
              <a:rPr lang="it-IT" sz="2800" dirty="0" err="1"/>
              <a:t>process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actively</a:t>
            </a:r>
            <a:r>
              <a:rPr lang="it-IT" sz="2800" dirty="0"/>
              <a:t> </a:t>
            </a:r>
            <a:r>
              <a:rPr lang="it-IT" sz="2800" dirty="0" err="1"/>
              <a:t>seeks</a:t>
            </a:r>
            <a:r>
              <a:rPr lang="it-IT" sz="2800" dirty="0"/>
              <a:t> knowledge and </a:t>
            </a:r>
            <a:r>
              <a:rPr lang="it-IT" sz="2800" dirty="0" err="1"/>
              <a:t>ideas</a:t>
            </a:r>
            <a:r>
              <a:rPr lang="it-IT" sz="2800" dirty="0"/>
              <a:t> from end-users</a:t>
            </a:r>
          </a:p>
          <a:p>
            <a:pPr marL="571500" indent="-457200"/>
            <a:endParaRPr lang="it-IT" sz="2800" b="1" dirty="0"/>
          </a:p>
          <a:p>
            <a:pPr marL="571500" indent="-457200"/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allows</a:t>
            </a:r>
            <a:r>
              <a:rPr lang="it-IT" sz="2800" dirty="0"/>
              <a:t> to </a:t>
            </a:r>
            <a:r>
              <a:rPr lang="it-IT" sz="2800" dirty="0" err="1"/>
              <a:t>inject</a:t>
            </a:r>
            <a:r>
              <a:rPr lang="it-IT" sz="2800" dirty="0"/>
              <a:t> user expertise </a:t>
            </a:r>
            <a:r>
              <a:rPr lang="it-IT" sz="2800" dirty="0" err="1"/>
              <a:t>into</a:t>
            </a:r>
            <a:r>
              <a:rPr lang="it-IT" sz="2800" dirty="0"/>
              <a:t> the design </a:t>
            </a:r>
            <a:r>
              <a:rPr lang="it-IT" sz="2800" dirty="0" err="1"/>
              <a:t>process</a:t>
            </a:r>
            <a:endParaRPr lang="it-IT" sz="2800" dirty="0"/>
          </a:p>
          <a:p>
            <a:pPr marL="571500" indent="-457200"/>
            <a:endParaRPr lang="it-IT" sz="2800" dirty="0"/>
          </a:p>
          <a:p>
            <a:pPr marL="571500" indent="-457200"/>
            <a:r>
              <a:rPr lang="it-IT" sz="2800" dirty="0"/>
              <a:t>Tools for </a:t>
            </a:r>
            <a:r>
              <a:rPr lang="it-IT" sz="2800" dirty="0" err="1"/>
              <a:t>codesign</a:t>
            </a:r>
            <a:r>
              <a:rPr lang="it-IT" sz="2800" dirty="0"/>
              <a:t> include:</a:t>
            </a:r>
          </a:p>
          <a:p>
            <a:pPr marL="914400" lvl="1" indent="-457200"/>
            <a:r>
              <a:rPr lang="it-IT" sz="2400" dirty="0"/>
              <a:t>User interviews</a:t>
            </a:r>
          </a:p>
          <a:p>
            <a:pPr marL="914400" lvl="1" indent="-457200"/>
            <a:r>
              <a:rPr lang="it-IT" sz="2400" dirty="0" err="1"/>
              <a:t>Journey</a:t>
            </a:r>
            <a:r>
              <a:rPr lang="it-IT" sz="2400" dirty="0"/>
              <a:t> </a:t>
            </a:r>
            <a:r>
              <a:rPr lang="it-IT" sz="2400" dirty="0" err="1"/>
              <a:t>maps</a:t>
            </a:r>
            <a:endParaRPr lang="it-IT" sz="2400" dirty="0"/>
          </a:p>
          <a:p>
            <a:pPr marL="914400" lvl="1" indent="-457200"/>
            <a:r>
              <a:rPr lang="it-IT" sz="2400" dirty="0" err="1"/>
              <a:t>Questionnaires</a:t>
            </a:r>
            <a:endParaRPr lang="it-IT" sz="2400" dirty="0"/>
          </a:p>
          <a:p>
            <a:pPr marL="914400" lvl="1" indent="-457200"/>
            <a:r>
              <a:rPr lang="it-IT" sz="2400" dirty="0"/>
              <a:t>Brainstorming sessions</a:t>
            </a:r>
          </a:p>
          <a:p>
            <a:pPr marL="571500" indent="-457200"/>
            <a:endParaRPr lang="it-IT" sz="2800" dirty="0"/>
          </a:p>
          <a:p>
            <a:pPr lvl="1"/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823F7F-9BD2-DBE5-C62E-9641487E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9</a:t>
            </a:fld>
            <a:endParaRPr lang="en-GB"/>
          </a:p>
        </p:txBody>
      </p:sp>
      <p:pic>
        <p:nvPicPr>
          <p:cNvPr id="9" name="Picture 8" descr="A close-up of a phone&#10;&#10;Description automatically generated">
            <a:extLst>
              <a:ext uri="{FF2B5EF4-FFF2-40B4-BE49-F238E27FC236}">
                <a16:creationId xmlns:a16="http://schemas.microsoft.com/office/drawing/2014/main" id="{A2760FCA-DC64-2245-3480-3E88EF20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44" y="3898699"/>
            <a:ext cx="3398642" cy="22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184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1708</Words>
  <Application>Microsoft Macintosh PowerPoint</Application>
  <PresentationFormat>Widescreen</PresentationFormat>
  <Paragraphs>285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Courier New</vt:lpstr>
      <vt:lpstr>Palatino Linotype</vt:lpstr>
      <vt:lpstr>Times New Roman</vt:lpstr>
      <vt:lpstr>Wingdings</vt:lpstr>
      <vt:lpstr>Tema di Office</vt:lpstr>
      <vt:lpstr>PowerPoint Presentation</vt:lpstr>
      <vt:lpstr>Health design thinking</vt:lpstr>
      <vt:lpstr>Principles</vt:lpstr>
      <vt:lpstr>Principles: Human-centered</vt:lpstr>
      <vt:lpstr>Example: Designing an hospital</vt:lpstr>
      <vt:lpstr>Example: Designing an hospital</vt:lpstr>
      <vt:lpstr>Human-centered approaches/concepts</vt:lpstr>
      <vt:lpstr>Empathy</vt:lpstr>
      <vt:lpstr>Codesign</vt:lpstr>
      <vt:lpstr>Social determinants</vt:lpstr>
      <vt:lpstr>Social determinants: Health Factors mapping</vt:lpstr>
      <vt:lpstr>Principles: Creative mindset</vt:lpstr>
      <vt:lpstr>Methods</vt:lpstr>
      <vt:lpstr>Design workshop</vt:lpstr>
      <vt:lpstr>Brainstorming</vt:lpstr>
      <vt:lpstr>Interviews </vt:lpstr>
      <vt:lpstr>Interviews: Limits</vt:lpstr>
      <vt:lpstr>Interviews: Asking better questions</vt:lpstr>
      <vt:lpstr>Interviews: Conducting a user interview</vt:lpstr>
      <vt:lpstr>Storyboard</vt:lpstr>
      <vt:lpstr>Storyboard: An example</vt:lpstr>
      <vt:lpstr>Storyboard for designing apps </vt:lpstr>
      <vt:lpstr>Storyboard for designing apps </vt:lpstr>
      <vt:lpstr>Questionnaire</vt:lpstr>
      <vt:lpstr>Persona</vt:lpstr>
      <vt:lpstr>Creating a user Persona</vt:lpstr>
      <vt:lpstr>An example: Ashley</vt:lpstr>
      <vt:lpstr>An example: Sue</vt:lpstr>
      <vt:lpstr>Journey map</vt:lpstr>
      <vt:lpstr>Journey map: An example</vt:lpstr>
      <vt:lpstr>Let’s try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Giacomo Cappon</cp:lastModifiedBy>
  <cp:revision>917</cp:revision>
  <cp:lastPrinted>2022-05-08T20:17:57Z</cp:lastPrinted>
  <dcterms:created xsi:type="dcterms:W3CDTF">2021-07-19T09:08:13Z</dcterms:created>
  <dcterms:modified xsi:type="dcterms:W3CDTF">2024-02-04T15:44:56Z</dcterms:modified>
</cp:coreProperties>
</file>